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907" r:id="rId2"/>
    <p:sldMasterId id="2147483648" r:id="rId3"/>
  </p:sldMasterIdLst>
  <p:notesMasterIdLst>
    <p:notesMasterId r:id="rId17"/>
  </p:notesMasterIdLst>
  <p:sldIdLst>
    <p:sldId id="256" r:id="rId4"/>
    <p:sldId id="267" r:id="rId5"/>
    <p:sldId id="270" r:id="rId6"/>
    <p:sldId id="271" r:id="rId7"/>
    <p:sldId id="263" r:id="rId8"/>
    <p:sldId id="282" r:id="rId9"/>
    <p:sldId id="264" r:id="rId10"/>
    <p:sldId id="265" r:id="rId11"/>
    <p:sldId id="260" r:id="rId12"/>
    <p:sldId id="261" r:id="rId13"/>
    <p:sldId id="272" r:id="rId14"/>
    <p:sldId id="273" r:id="rId15"/>
    <p:sldId id="276" r:id="rId16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FCF3F-C640-473C-879D-4FC438049C33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3197-1776-4071-BB27-8A74DD0A827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7966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FBDD-379E-439E-BE55-E1AEE0A8D855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840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13197-1776-4071-BB27-8A74DD0A8275}" type="slidenum">
              <a:rPr lang="en-SI" smtClean="0"/>
              <a:t>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7053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464E36-6F55-4CF4-20E3-9706886BD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8E8E39-1489-5B33-54D1-966197A62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B4D2C8-91F4-D9D6-DF25-6F0BF28B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D09631-8B6E-040C-9DB8-225AC6CD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31377F-A31E-24C4-D3EA-09F9F3DD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2788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A9D8A5-8C9B-A237-1D5B-F32F48CD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9B33B7E-7664-FDE6-0AF5-34E2C211B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C59BD5E-60B3-8B00-1CDD-9994A4DA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8F50D7A-3731-0F29-377D-DF44C296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D40C0F-0974-8368-132E-B8FBE96C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3703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ED0767D-84E0-A5BF-6D6C-3D5DD0795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3948688-0E72-A0A2-68EB-B3B8EAC47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7C7967-0D73-3BDC-B824-A0AEFE7D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CD2187-715C-F3A6-BF37-7F42CF5C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E0DE1D0-1A10-DA35-7FB8-8829FF2C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2663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C14-7B08-4C57-94C7-79777E068A8E}" type="datetimeFigureOut">
              <a:rPr lang="sl-SI" smtClean="0"/>
              <a:t>21. 10. 2025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9AA9-D360-4555-A5AB-19695245FA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39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88E2AC-B718-4F0D-9B5D-8E19E5E1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4132E9-3D36-4E10-ABE5-220C6F6B7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12FF60-DFA2-43FB-BB3F-C6703410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10C9-A51D-4466-ADA0-3864089A83F1}" type="datetimeFigureOut">
              <a:rPr lang="sl-SI" smtClean="0"/>
              <a:t>21. 10. 2025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935E123-EB82-442F-AC04-DE9B3A16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89A09E-13E8-4B26-A46C-C29EDFBE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FBE-3DD5-4DD0-AC03-4F436B7740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042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EAFDB-2129-53F9-4F7A-15E0A546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A92D51-D1C5-42AF-3DAF-9E5C4E56B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40C022-FEB9-82B8-A87E-49E39223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0EA7626-6D0F-324B-2C8F-5D7AFFDC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11A5F6-4648-21E1-5BAC-572991AA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9977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9E68F1-1753-7DA3-566D-84942B5A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7692129-02E8-3B31-51C2-603C3AF4D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C51C49-FC14-67D9-DDAC-E2D9A303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0FE32DF-341D-FD93-C60B-C18880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992BF8-9025-2234-FC8E-65C352A5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2857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2F9BC-BE97-937D-959E-720D741D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DF3A01-D1A7-6305-D155-E82F24204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B751855-9936-5906-853B-A80ED8C98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37DDEA0-C0A1-C7B8-5770-59DF21EE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31EE45F-5CB9-5602-4D85-EAAE5B8C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462B158-58D3-AC3C-7684-6E02279D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5383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BBE029-5964-4A20-CD8B-4B85F235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D0A3998-F29E-2C63-5AC2-3DB30E200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4AF6D86-FA55-C265-BBC8-9A4CDD110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CAAE370-AEB1-C396-237F-5DA5CBF99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D277FB2-E451-C9DC-3284-3C79A2E5F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FEC907C-2403-FA0C-7EE1-38582F56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FDBF3A5-E587-E168-913E-75D92962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EDB2F94-D5B9-2F08-80D7-B2206368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9756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76938-FA3A-E75A-D97E-B91D7AE5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4E3356-E4FD-B459-FE91-D49BCD79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8588871-42C8-FB27-CA6E-D4A734AB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0A816C9-D906-E557-DA75-14471BAD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6960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8A961D6-6262-D44F-5149-08A0FEDD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872E7C8-13B6-B93D-8F59-D019E025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3833DEC-0D7F-08D6-B1E4-DE33171A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8097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78CD7E-6897-9927-BEE3-516115FF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F643FA-E7CC-08C8-1FCE-513C137D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0AD6AEC-4FE8-34A2-117A-C7915EC46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4FF41EE-5D71-738E-A260-39452876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28C3DF0-09F1-83FF-0730-227A564A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6DA0006-33C7-000B-9D4C-F674BCB8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461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2EF373-944F-3218-C79A-642F04E9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8C99726-C993-37EA-AD27-69DD7CA9E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6B9218B-2033-1CD4-EFAF-565BE7EF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5429863-B2FE-AAC3-EE1A-2EDDF3F8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A797EFB-F8DE-A7AF-D191-A8A622B6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B231936-FA95-649F-0B06-9C78DC30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2953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06E5079-3D04-26A2-1F6C-CE777F08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B267527-4642-71F9-4173-28368CFB0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C8DCDD6-8DAB-793E-0B9F-89B8AD27C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FB545-39BF-4452-9354-594857C377E4}" type="datetimeFigureOut">
              <a:rPr lang="en-SI" smtClean="0"/>
              <a:t>21/10/2025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9118003-E78E-EA72-5B1E-3230F7A7A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736521-AADE-9EE7-C53C-3A39F3399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E9B4-CFE8-4ED1-9C48-AB3F3B66445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479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1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8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82E418C-72A1-4854-9429-1216ED6D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F6EB2A-7C1B-4F56-BA33-F7A0FB63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C511D1C-FB09-4D12-8BC3-34C406147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10C9-A51D-4466-ADA0-3864089A83F1}" type="datetimeFigureOut">
              <a:rPr lang="sl-SI" smtClean="0"/>
              <a:t>21. 10. 2025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A29A40-C611-4D13-BC9D-794C4891D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576CC4F-DB16-4686-8400-C97CF1D4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8FBE-3DD5-4DD0-AC03-4F436B7740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4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4D6AFA-A99A-81FC-301B-5FA6484F8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dirty="0"/>
              <a:t>MEDKULTURNA MEDIACIJA</a:t>
            </a:r>
            <a:br>
              <a:rPr lang="en-SI" dirty="0"/>
            </a:br>
            <a:endParaRPr lang="en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C5EEB5-02B5-4696-36A8-D16D10654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I" altLang="sl-SI" dirty="0">
                <a:solidFill>
                  <a:srgbClr val="4D4D4F"/>
                </a:solidFill>
                <a:sym typeface="Myriad Pro Light" charset="0"/>
              </a:rPr>
              <a:t>Ljubljana, 21. 10. 2025</a:t>
            </a:r>
          </a:p>
          <a:p>
            <a:r>
              <a:rPr lang="en-SI" altLang="sl-SI" dirty="0">
                <a:solidFill>
                  <a:srgbClr val="4D4D4F"/>
                </a:solidFill>
                <a:sym typeface="Myriad Pro Light" charset="0"/>
              </a:rPr>
              <a:t>VERA HALITI, </a:t>
            </a:r>
            <a:r>
              <a:rPr lang="en-SI" altLang="sl-SI" dirty="0" err="1">
                <a:solidFill>
                  <a:srgbClr val="4D4D4F"/>
                </a:solidFill>
                <a:sym typeface="Myriad Pro Light" charset="0"/>
              </a:rPr>
              <a:t>medkulturna</a:t>
            </a:r>
            <a:r>
              <a:rPr lang="en-SI" altLang="sl-SI" dirty="0">
                <a:solidFill>
                  <a:srgbClr val="4D4D4F"/>
                </a:solidFill>
                <a:sym typeface="Myriad Pro Light" charset="0"/>
              </a:rPr>
              <a:t> </a:t>
            </a:r>
            <a:r>
              <a:rPr lang="en-SI" altLang="sl-SI" dirty="0" err="1">
                <a:solidFill>
                  <a:srgbClr val="4D4D4F"/>
                </a:solidFill>
                <a:sym typeface="Myriad Pro Light" charset="0"/>
              </a:rPr>
              <a:t>mediatorka</a:t>
            </a:r>
            <a:endParaRPr lang="en-SI" altLang="sl-SI" sz="2400" dirty="0">
              <a:solidFill>
                <a:srgbClr val="4D4D4F"/>
              </a:solidFill>
              <a:sym typeface="Myriad Pro Light" charset="0"/>
            </a:endParaRPr>
          </a:p>
          <a:p>
            <a:r>
              <a:rPr lang="sl-SI" altLang="sl-SI" sz="2400" dirty="0">
                <a:solidFill>
                  <a:srgbClr val="4D4D4F"/>
                </a:solidFill>
                <a:sym typeface="Myriad Pro Light" charset="0"/>
              </a:rPr>
              <a:t>prof. dr. URŠULA LIPOVEC ČEBRON</a:t>
            </a:r>
            <a:r>
              <a:rPr lang="en-SI" altLang="sl-SI" sz="2400" dirty="0">
                <a:solidFill>
                  <a:srgbClr val="4D4D4F"/>
                </a:solidFill>
                <a:sym typeface="Myriad Pro Light" charset="0"/>
              </a:rPr>
              <a:t>, </a:t>
            </a:r>
            <a:r>
              <a:rPr lang="en-SI" altLang="sl-SI" sz="2400" dirty="0" err="1">
                <a:solidFill>
                  <a:srgbClr val="4D4D4F"/>
                </a:solidFill>
                <a:sym typeface="Myriad Pro Light" charset="0"/>
              </a:rPr>
              <a:t>antropologinja</a:t>
            </a:r>
            <a:r>
              <a:rPr lang="en-SI" altLang="sl-SI" sz="2400" dirty="0">
                <a:solidFill>
                  <a:srgbClr val="4D4D4F"/>
                </a:solidFill>
                <a:sym typeface="Myriad Pro Light" charset="0"/>
              </a:rPr>
              <a:t> (FF UL)</a:t>
            </a:r>
            <a:br>
              <a:rPr lang="sl-SI" altLang="sl-SI" sz="2400" dirty="0">
                <a:solidFill>
                  <a:srgbClr val="4D4D4F"/>
                </a:solidFill>
                <a:sym typeface="Myriad Pro Light" charset="0"/>
              </a:rPr>
            </a:br>
            <a:br>
              <a:rPr lang="sl-SI" altLang="sl-SI" sz="2400" dirty="0">
                <a:solidFill>
                  <a:srgbClr val="4D4D4F"/>
                </a:solidFill>
                <a:sym typeface="Myriad Pro Light" charset="0"/>
              </a:rPr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8329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7FA575-380C-9401-E84C-BF85C89F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sz="4400" b="1" dirty="0" err="1">
                <a:solidFill>
                  <a:schemeClr val="accent1"/>
                </a:solidFill>
              </a:rPr>
              <a:t>Načini</a:t>
            </a:r>
            <a:r>
              <a:rPr lang="en-SI" sz="4400" b="1" dirty="0">
                <a:solidFill>
                  <a:schemeClr val="accent1"/>
                </a:solidFill>
              </a:rPr>
              <a:t> </a:t>
            </a:r>
            <a:r>
              <a:rPr lang="en-SI" sz="4400" b="1" dirty="0" err="1">
                <a:solidFill>
                  <a:schemeClr val="accent1"/>
                </a:solidFill>
              </a:rPr>
              <a:t>premoščanja</a:t>
            </a:r>
            <a:r>
              <a:rPr lang="en-SI" sz="4400" b="1" dirty="0">
                <a:solidFill>
                  <a:schemeClr val="accent1"/>
                </a:solidFill>
              </a:rPr>
              <a:t> (3 </a:t>
            </a:r>
            <a:r>
              <a:rPr lang="en-SI" sz="4400" b="1" dirty="0" err="1">
                <a:solidFill>
                  <a:schemeClr val="accent1"/>
                </a:solidFill>
              </a:rPr>
              <a:t>raziskave</a:t>
            </a:r>
            <a:r>
              <a:rPr lang="en-SI" sz="4400" b="1" dirty="0">
                <a:solidFill>
                  <a:schemeClr val="accent1"/>
                </a:solidFill>
              </a:rPr>
              <a:t> med </a:t>
            </a:r>
            <a:r>
              <a:rPr lang="en-SI" sz="4400" b="1" dirty="0" err="1">
                <a:solidFill>
                  <a:schemeClr val="accent1"/>
                </a:solidFill>
              </a:rPr>
              <a:t>zdravstvenimi</a:t>
            </a:r>
            <a:r>
              <a:rPr lang="en-SI" sz="4400" b="1" dirty="0">
                <a:solidFill>
                  <a:schemeClr val="accent1"/>
                </a:solidFill>
              </a:rPr>
              <a:t> </a:t>
            </a:r>
            <a:r>
              <a:rPr lang="en-SI" sz="4400" b="1" dirty="0" err="1">
                <a:solidFill>
                  <a:schemeClr val="accent1"/>
                </a:solidFill>
              </a:rPr>
              <a:t>delavci</a:t>
            </a:r>
            <a:r>
              <a:rPr lang="en-SI" sz="4400" b="1" dirty="0">
                <a:solidFill>
                  <a:schemeClr val="accent1"/>
                </a:solidFill>
              </a:rPr>
              <a:t>)</a:t>
            </a:r>
            <a:r>
              <a:rPr lang="sl-SI" sz="4400" b="1" dirty="0">
                <a:solidFill>
                  <a:schemeClr val="accent1"/>
                </a:solidFill>
              </a:rPr>
              <a:t>?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C02CAB-942A-7CA4-8BB4-CD70A43F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2800" dirty="0" err="1"/>
              <a:t>splošnosporazumevalni</a:t>
            </a:r>
            <a:r>
              <a:rPr lang="sl-SI" sz="2800" dirty="0"/>
              <a:t> jezik (npr. oba govorita angleščino) </a:t>
            </a:r>
          </a:p>
          <a:p>
            <a:pPr marL="0" indent="0">
              <a:buNone/>
            </a:pPr>
            <a:r>
              <a:rPr lang="sl-SI" sz="2800" i="1" dirty="0">
                <a:solidFill>
                  <a:srgbClr val="FF0000"/>
                </a:solidFill>
              </a:rPr>
              <a:t>Problem: običajno ne znata dobro! </a:t>
            </a:r>
          </a:p>
          <a:p>
            <a:r>
              <a:rPr lang="sl-SI" sz="2800" dirty="0"/>
              <a:t> </a:t>
            </a:r>
            <a:r>
              <a:rPr lang="sl-SI" sz="2800" dirty="0" err="1"/>
              <a:t>medjezikovno</a:t>
            </a:r>
            <a:r>
              <a:rPr lang="sl-SI" sz="2800" dirty="0"/>
              <a:t> sporazumevanje (npr. jaz govorim slovensko, ti hrvaško)</a:t>
            </a:r>
          </a:p>
          <a:p>
            <a:pPr marL="0" indent="0">
              <a:buNone/>
            </a:pPr>
            <a:r>
              <a:rPr lang="sl-SI" sz="2800" i="1" dirty="0">
                <a:solidFill>
                  <a:srgbClr val="FF0000"/>
                </a:solidFill>
              </a:rPr>
              <a:t>Problem, če jeziki niso sorodni!</a:t>
            </a:r>
          </a:p>
          <a:p>
            <a:r>
              <a:rPr lang="sl-SI" sz="2800" dirty="0"/>
              <a:t>Google in drugi prevajalniki</a:t>
            </a:r>
          </a:p>
          <a:p>
            <a:pPr marL="0" indent="0">
              <a:buNone/>
            </a:pPr>
            <a:r>
              <a:rPr lang="sl-SI" sz="2800" i="1" dirty="0">
                <a:solidFill>
                  <a:srgbClr val="FF0000"/>
                </a:solidFill>
              </a:rPr>
              <a:t>Problem, ker so nezanesljivi (npr. slovenščina – arabščina)!</a:t>
            </a:r>
          </a:p>
          <a:p>
            <a:r>
              <a:rPr lang="sl-SI" sz="2800" dirty="0" err="1"/>
              <a:t>Gestikuliranje</a:t>
            </a:r>
            <a:r>
              <a:rPr lang="sl-SI" sz="2800" dirty="0"/>
              <a:t>, mimika, risanje = zelo pogosto </a:t>
            </a:r>
            <a:r>
              <a:rPr lang="sl-SI" sz="2800" dirty="0">
                <a:solidFill>
                  <a:srgbClr val="FF0000"/>
                </a:solidFill>
              </a:rPr>
              <a:t>???</a:t>
            </a:r>
          </a:p>
          <a:p>
            <a:r>
              <a:rPr lang="sl-SI" sz="2800" dirty="0"/>
              <a:t>Spontani tolmači (otroci, partnerji, delodajalci) = najpogostejša</a:t>
            </a:r>
          </a:p>
          <a:p>
            <a:pPr marL="0" indent="0">
              <a:buNone/>
            </a:pPr>
            <a:r>
              <a:rPr lang="sl-SI" sz="2800" i="1" dirty="0">
                <a:solidFill>
                  <a:srgbClr val="FF0000"/>
                </a:solidFill>
              </a:rPr>
              <a:t>Problem, ker niso zavezani molčečnosti, niso usposobljeni, otroci lahko imajo travme (ponekod prepovedani)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7560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7E1C506-D22D-6691-1539-09F65695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Kako</a:t>
            </a: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sodelovati</a:t>
            </a: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medkulturnim</a:t>
            </a: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mediatorjem</a:t>
            </a:r>
            <a:r>
              <a:rPr lang="en-SI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Juš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Škraban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Vera Haliti)</a:t>
            </a:r>
          </a:p>
        </p:txBody>
      </p:sp>
      <p:pic>
        <p:nvPicPr>
          <p:cNvPr id="7" name="Graphic 6" descr="Tuš">
            <a:extLst>
              <a:ext uri="{FF2B5EF4-FFF2-40B4-BE49-F238E27FC236}">
                <a16:creationId xmlns:a16="http://schemas.microsoft.com/office/drawing/2014/main" id="{23FF92CB-8765-0C81-534D-7BD18A7FA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4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7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Naslov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1pPr>
            <a:lvl2pPr marL="38267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2pPr>
            <a:lvl3pPr marL="765353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3pPr>
            <a:lvl4pPr marL="1148029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4pPr>
            <a:lvl5pPr marL="153070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5pPr>
            <a:lvl6pPr marL="1913382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6pPr>
            <a:lvl7pPr marL="2296058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7pPr>
            <a:lvl8pPr marL="2678735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8pPr>
            <a:lvl9pPr marL="3061411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9pPr>
          </a:lstStyle>
          <a:p>
            <a:r>
              <a:rPr lang="sl-SI" altLang="sl-SI" sz="3800" b="1">
                <a:latin typeface="Century Gothic" panose="020B0502020202020204" pitchFamily="34" charset="0"/>
              </a:rPr>
              <a:t>Napotki za obravnav</a:t>
            </a:r>
            <a:r>
              <a:rPr lang="en-SI" altLang="sl-SI" sz="3800" b="1">
                <a:latin typeface="Century Gothic" panose="020B0502020202020204" pitchFamily="34" charset="0"/>
              </a:rPr>
              <a:t>o</a:t>
            </a:r>
            <a:r>
              <a:rPr lang="sl-SI" altLang="sl-SI" sz="3800" b="1">
                <a:latin typeface="Century Gothic" panose="020B0502020202020204" pitchFamily="34" charset="0"/>
              </a:rPr>
              <a:t> tujejezične</a:t>
            </a:r>
            <a:r>
              <a:rPr lang="en-SI" altLang="sl-SI" sz="3800" b="1">
                <a:latin typeface="Century Gothic" panose="020B0502020202020204" pitchFamily="34" charset="0"/>
              </a:rPr>
              <a:t> osebe v spremstvu MM v strokovnih službah</a:t>
            </a:r>
            <a:endParaRPr lang="sl-SI" altLang="sl-SI" sz="3800" b="1">
              <a:latin typeface="Century Gothic" panose="020B0502020202020204" pitchFamily="34" charset="0"/>
            </a:endParaRPr>
          </a:p>
        </p:txBody>
      </p:sp>
      <p:sp>
        <p:nvSpPr>
          <p:cNvPr id="1537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1pPr>
            <a:lvl2pPr marL="38267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2pPr>
            <a:lvl3pPr marL="765353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3pPr>
            <a:lvl4pPr marL="1148029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4pPr>
            <a:lvl5pPr marL="153070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5pPr>
            <a:lvl6pPr marL="1913382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6pPr>
            <a:lvl7pPr marL="2296058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7pPr>
            <a:lvl8pPr marL="2678735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8pPr>
            <a:lvl9pPr marL="3061411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1093" lvl="0" indent="-241093">
              <a:spcAft>
                <a:spcPts val="600"/>
              </a:spcAft>
              <a:buFont typeface="+mj-lt"/>
              <a:buAutoNum type="arabicPeriod"/>
            </a:pP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dokumentacijo je treba zabeležiti materni jezik bolnika</a:t>
            </a: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093" lvl="0" indent="-241093">
              <a:spcAft>
                <a:spcPts val="600"/>
              </a:spcAft>
              <a:buFont typeface="+mj-lt"/>
              <a:buAutoNum type="arabicPeriod"/>
            </a:pPr>
            <a:r>
              <a:rPr lang="en-SI"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Oseba</a:t>
            </a:r>
            <a:r>
              <a:rPr lang="en-SI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mora </a:t>
            </a:r>
            <a:r>
              <a:rPr lang="en-SI"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zavedati</a:t>
            </a:r>
            <a:r>
              <a:rPr lang="en-SI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 v </a:t>
            </a:r>
            <a:r>
              <a:rPr lang="en-SI"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začetku</a:t>
            </a:r>
            <a:r>
              <a:rPr lang="en-SI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potrebuje </a:t>
            </a:r>
            <a:r>
              <a:rPr lang="en-SI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jezikovno</a:t>
            </a:r>
            <a:r>
              <a:rPr lang="en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podporo za vsak obisk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093" lvl="0" indent="-241093">
              <a:spcAft>
                <a:spcPts val="600"/>
              </a:spcAft>
              <a:buFont typeface="+mj-lt"/>
              <a:buAutoNum type="arabicPeriod"/>
            </a:pP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 je prisoten </a:t>
            </a:r>
            <a:r>
              <a:rPr lang="en-SI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medkulturni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mediator </a:t>
            </a:r>
            <a:r>
              <a:rPr lang="en-SI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tolmač, </a:t>
            </a:r>
            <a:r>
              <a:rPr lang="en-SI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dokumentacijo </a:t>
            </a: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zabeleži ime </a:t>
            </a:r>
            <a:r>
              <a:rPr lang="en-SI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medkulturnega</a:t>
            </a:r>
            <a:r>
              <a:rPr lang="en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I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mediatorja</a:t>
            </a: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jezik, ki ga uporablja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093" lvl="0" indent="-241093">
              <a:spcAft>
                <a:spcPts val="600"/>
              </a:spcAft>
              <a:buFont typeface="+mj-lt"/>
              <a:buAutoNum type="arabicPeriod"/>
            </a:pP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Predlagajte, da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I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medkulturni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mediator </a:t>
            </a: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spremlja </a:t>
            </a:r>
            <a:r>
              <a:rPr lang="en-SI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osebo</a:t>
            </a: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tudi pri administrativnih postopkih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zdravstvenih ustanovah. </a:t>
            </a: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093" lvl="0" indent="-241093">
              <a:spcAft>
                <a:spcPts val="600"/>
              </a:spcAft>
              <a:buFont typeface="+mj-lt"/>
              <a:buAutoNum type="arabicPeriod"/>
            </a:pP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Zabeležite pogovor, ki </a:t>
            </a: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spremlja podajanje soglasja za posege, in navedite, ali je bil pri tem prisoten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I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medkulturni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mediator </a:t>
            </a:r>
            <a:r>
              <a:rPr lang="en-SI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tolmač (ne vlagajte samo podpisanih soglasij). </a:t>
            </a: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093" lvl="0" indent="-241093">
              <a:spcAft>
                <a:spcPts val="600"/>
              </a:spcAft>
              <a:buFont typeface="+mj-lt"/>
              <a:buAutoNum type="arabicPeriod"/>
            </a:pP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Zagotovite prevod soglasja, pisnih navodil ob odpustu iz zdravstvene ustanove in ostalih 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dokumentov v materni jezik 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oz. v jezik, ki ga razume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Pojasnite, kaj je navedeno v teh dokumentih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v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prevode shranite v njegovi dokumentaciji.</a:t>
            </a: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093" lvl="0" indent="-241093">
              <a:spcAft>
                <a:spcPts val="600"/>
              </a:spcAft>
              <a:buFont typeface="+mj-lt"/>
              <a:buAutoNum type="arabicPeriod"/>
            </a:pP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Preverite, ali </a:t>
            </a:r>
            <a:r>
              <a:rPr lang="en-SI"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tujejezična</a:t>
            </a:r>
            <a:r>
              <a:rPr lang="en-SI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I"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oseba</a:t>
            </a:r>
            <a:r>
              <a:rPr lang="en-SI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razume navodila</a:t>
            </a:r>
            <a:r>
              <a:rPr lang="sl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ostala pisna pojasnila</a:t>
            </a:r>
            <a:r>
              <a:rPr lang="en-SI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S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0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8D1741-A52A-3F02-A9EF-2B5EF0D1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1pPr>
            <a:lvl2pPr marL="38267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2pPr>
            <a:lvl3pPr marL="765353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3pPr>
            <a:lvl4pPr marL="1148029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4pPr>
            <a:lvl5pPr marL="153070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5pPr>
            <a:lvl6pPr marL="1913382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6pPr>
            <a:lvl7pPr marL="2296058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7pPr>
            <a:lvl8pPr marL="2678735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8pPr>
            <a:lvl9pPr marL="3061411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9pPr>
          </a:lstStyle>
          <a:p>
            <a:r>
              <a:rPr lang="en-SI" sz="5400"/>
              <a:t>Priporočen položaj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7818AB-0ECB-1807-DCE9-E93B3976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1pPr>
            <a:lvl2pPr marL="38267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2pPr>
            <a:lvl3pPr marL="765353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3pPr>
            <a:lvl4pPr marL="1148029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4pPr>
            <a:lvl5pPr marL="153070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5pPr>
            <a:lvl6pPr marL="1913382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6pPr>
            <a:lvl7pPr marL="2296058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7pPr>
            <a:lvl8pPr marL="2678735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8pPr>
            <a:lvl9pPr marL="3061411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700" b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SI" sz="1700" b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aj </a:t>
            </a:r>
            <a:r>
              <a:rPr lang="sl-SI" sz="1700" b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 ovira pogleda in spodbuja ohranjanje neposrednega stika med </a:t>
            </a:r>
            <a:r>
              <a:rPr lang="en-SI" sz="1700" b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strokovnim </a:t>
            </a:r>
            <a:r>
              <a:rPr lang="sl-SI" sz="1700" b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delavcem in </a:t>
            </a:r>
            <a:r>
              <a:rPr lang="en-SI" sz="1700" b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tujejezično osebo</a:t>
            </a:r>
            <a:endParaRPr lang="en-SI" sz="17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sl-SI" sz="1700" b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trikotni položaj </a:t>
            </a:r>
            <a:endParaRPr lang="en-SI" sz="1700" b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l-SI" sz="17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omogoča ohranjanje očesnega stika</a:t>
            </a:r>
            <a:endParaRPr lang="en-SI" sz="170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l-SI" sz="17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omogoča </a:t>
            </a:r>
            <a:r>
              <a:rPr lang="en-SI" sz="17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SI" sz="17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l-SI" sz="17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da zavzame</a:t>
            </a:r>
            <a:r>
              <a:rPr lang="en-SI" sz="17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vlogo mostu -                                                        </a:t>
            </a:r>
            <a:r>
              <a:rPr lang="sl-SI" sz="17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enakomerno oddaljen od obeh primarnih govorcev</a:t>
            </a:r>
            <a:r>
              <a:rPr lang="en-SI" sz="17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I" sz="17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SI" sz="170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SI" sz="1700" b="1">
                <a:latin typeface="+mj-lt"/>
              </a:rPr>
              <a:t>b)</a:t>
            </a:r>
            <a:r>
              <a:rPr lang="en-US" sz="1700" b="1">
                <a:latin typeface="+mj-lt"/>
              </a:rPr>
              <a:t>  paralelni položaj</a:t>
            </a:r>
          </a:p>
          <a:p>
            <a:pPr>
              <a:spcAft>
                <a:spcPts val="600"/>
              </a:spcAft>
            </a:pPr>
            <a:r>
              <a:rPr lang="en-SI" sz="1700">
                <a:latin typeface="+mj-lt"/>
              </a:rPr>
              <a:t>MM</a:t>
            </a:r>
            <a:r>
              <a:rPr lang="en-US" sz="1700">
                <a:latin typeface="+mj-lt"/>
              </a:rPr>
              <a:t> stoji paralelno in malce za </a:t>
            </a:r>
            <a:r>
              <a:rPr lang="en-SI" sz="1700">
                <a:latin typeface="+mj-lt"/>
              </a:rPr>
              <a:t>pacientom; </a:t>
            </a:r>
          </a:p>
          <a:p>
            <a:pPr>
              <a:spcAft>
                <a:spcPts val="600"/>
              </a:spcAft>
            </a:pPr>
            <a:r>
              <a:rPr lang="en-US" sz="1700">
                <a:latin typeface="+mj-lt"/>
              </a:rPr>
              <a:t>omogoči zdravstvenemu delavcu in </a:t>
            </a:r>
            <a:r>
              <a:rPr lang="en-SI" sz="1700">
                <a:latin typeface="+mj-lt"/>
              </a:rPr>
              <a:t>pacientu,                                                 </a:t>
            </a:r>
            <a:r>
              <a:rPr lang="en-US" sz="1700">
                <a:latin typeface="+mj-lt"/>
              </a:rPr>
              <a:t>da skozi ohranjata pogled </a:t>
            </a:r>
            <a:r>
              <a:rPr lang="en-SI" sz="1700">
                <a:latin typeface="+mj-lt"/>
              </a:rPr>
              <a:t>usmerjen </a:t>
            </a:r>
            <a:r>
              <a:rPr lang="en-US" sz="1700">
                <a:latin typeface="+mj-lt"/>
              </a:rPr>
              <a:t>eden v drugega. </a:t>
            </a:r>
            <a:endParaRPr lang="en-SI" sz="1700">
              <a:latin typeface="+mj-lt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AEC912-3A33-EECD-81B0-C43118F1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879" y="329183"/>
            <a:ext cx="3688137" cy="342996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2AD5EE4-6E59-2A6E-8870-651E257D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453770"/>
            <a:ext cx="3995928" cy="14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2C82A19-6D14-51AB-E96A-B664DCC8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Izkušnje z vpeljevanjem medkulturne mediacije</a:t>
            </a:r>
            <a:b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(Vera Haliti)</a:t>
            </a:r>
          </a:p>
        </p:txBody>
      </p:sp>
      <p:pic>
        <p:nvPicPr>
          <p:cNvPr id="7" name="Graphic 6" descr="Tuš">
            <a:extLst>
              <a:ext uri="{FF2B5EF4-FFF2-40B4-BE49-F238E27FC236}">
                <a16:creationId xmlns:a16="http://schemas.microsoft.com/office/drawing/2014/main" id="{EA7F3189-03B2-BDEA-860B-5EF024781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1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4">
            <a:extLst>
              <a:ext uri="{FF2B5EF4-FFF2-40B4-BE49-F238E27FC236}">
                <a16:creationId xmlns:a16="http://schemas.microsoft.com/office/drawing/2014/main" id="{118A8D45-6578-6BD4-6FB6-A3B74E9B9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r="-2" b="-2"/>
          <a:stretch/>
        </p:blipFill>
        <p:spPr>
          <a:xfrm>
            <a:off x="2909743" y="-939503"/>
            <a:ext cx="5835417" cy="8073957"/>
          </a:xfrm>
          <a:custGeom>
            <a:avLst/>
            <a:gdLst/>
            <a:ahLst/>
            <a:cxnLst/>
            <a:rect l="l" t="t" r="r" b="b"/>
            <a:pathLst>
              <a:path w="4956582" h="6858000">
                <a:moveTo>
                  <a:pt x="0" y="0"/>
                </a:moveTo>
                <a:lnTo>
                  <a:pt x="4161807" y="0"/>
                </a:lnTo>
                <a:lnTo>
                  <a:pt x="4176560" y="27485"/>
                </a:lnTo>
                <a:cubicBezTo>
                  <a:pt x="4666464" y="986552"/>
                  <a:pt x="4956582" y="2177077"/>
                  <a:pt x="4956582" y="3466807"/>
                </a:cubicBezTo>
                <a:cubicBezTo>
                  <a:pt x="4956582" y="4657326"/>
                  <a:pt x="4709381" y="5763316"/>
                  <a:pt x="4286027" y="6680757"/>
                </a:cubicBezTo>
                <a:lnTo>
                  <a:pt x="4199937" y="6858000"/>
                </a:lnTo>
                <a:lnTo>
                  <a:pt x="53039" y="6858000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B0E131B-4AAA-4373-3011-E20A9BCC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2903843" cy="4526280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1pPr>
            <a:lvl2pPr marL="38267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2pPr>
            <a:lvl3pPr marL="765353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3pPr>
            <a:lvl4pPr marL="1148029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4pPr>
            <a:lvl5pPr marL="1530706" algn="l" rtl="0" eaLnBrk="0" fontAlgn="base" hangingPunct="0">
              <a:spcBef>
                <a:spcPct val="0"/>
              </a:spcBef>
              <a:spcAft>
                <a:spcPct val="0"/>
              </a:spcAft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5pPr>
            <a:lvl6pPr marL="1913382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6pPr>
            <a:lvl7pPr marL="2296058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7pPr>
            <a:lvl8pPr marL="2678735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8pPr>
            <a:lvl9pPr marL="3061411" algn="l" defTabSz="765353" rtl="0" eaLnBrk="1" latinLnBrk="0" hangingPunct="1">
              <a:defRPr sz="3515" kern="1200">
                <a:solidFill>
                  <a:srgbClr val="000000"/>
                </a:solidFill>
                <a:latin typeface="Gill Sans" charset="0"/>
                <a:ea typeface="+mn-ea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2200" kern="1200" dirty="0" err="1">
                <a:latin typeface="+mj-lt"/>
                <a:ea typeface="+mj-ea"/>
                <a:cs typeface="+mj-cs"/>
              </a:rPr>
              <a:t>Naloge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latin typeface="+mj-lt"/>
                <a:ea typeface="+mj-ea"/>
                <a:cs typeface="+mj-cs"/>
              </a:rPr>
              <a:t>medkulturne</a:t>
            </a:r>
            <a:br>
              <a:rPr lang="en-US" sz="2200" kern="1200" dirty="0"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latin typeface="+mj-lt"/>
                <a:ea typeface="+mj-ea"/>
                <a:cs typeface="+mj-cs"/>
              </a:rPr>
              <a:t>mediacije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:</a:t>
            </a:r>
            <a:br>
              <a:rPr lang="en-SI" sz="2200" kern="1200" dirty="0">
                <a:latin typeface="+mj-lt"/>
                <a:ea typeface="+mj-ea"/>
                <a:cs typeface="+mj-cs"/>
              </a:rPr>
            </a:br>
            <a:br>
              <a:rPr lang="en-US" sz="2200" kern="1200" dirty="0"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latin typeface="+mj-lt"/>
                <a:ea typeface="+mj-ea"/>
                <a:cs typeface="+mj-cs"/>
              </a:rPr>
              <a:t>Zagovorništvo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2200" kern="1200" dirty="0">
                <a:latin typeface="+mj-lt"/>
                <a:ea typeface="+mj-ea"/>
                <a:cs typeface="+mj-cs"/>
              </a:rPr>
            </a:br>
            <a:br>
              <a:rPr lang="en-SI" sz="2200" kern="1200" dirty="0"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latin typeface="+mj-lt"/>
                <a:ea typeface="+mj-ea"/>
                <a:cs typeface="+mj-cs"/>
              </a:rPr>
              <a:t>Podpora</a:t>
            </a:r>
            <a:br>
              <a:rPr lang="en-SI" sz="2200" kern="1200" dirty="0">
                <a:latin typeface="+mj-lt"/>
                <a:ea typeface="+mj-ea"/>
                <a:cs typeface="+mj-cs"/>
              </a:rPr>
            </a:br>
            <a:br>
              <a:rPr lang="en-US" sz="2200" kern="1200" dirty="0"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latin typeface="+mj-lt"/>
                <a:ea typeface="+mj-ea"/>
                <a:cs typeface="+mj-cs"/>
              </a:rPr>
              <a:t>Jezikovno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latin typeface="+mj-lt"/>
                <a:ea typeface="+mj-ea"/>
                <a:cs typeface="+mj-cs"/>
              </a:rPr>
              <a:t>posredovanje</a:t>
            </a:r>
            <a:br>
              <a:rPr lang="en-US" sz="2200" kern="1200" dirty="0">
                <a:latin typeface="+mj-lt"/>
                <a:ea typeface="+mj-ea"/>
                <a:cs typeface="+mj-cs"/>
              </a:rPr>
            </a:br>
            <a:br>
              <a:rPr lang="en-SI" sz="2200" kern="1200" dirty="0">
                <a:latin typeface="+mj-lt"/>
                <a:ea typeface="+mj-ea"/>
                <a:cs typeface="+mj-cs"/>
              </a:rPr>
            </a:br>
            <a:r>
              <a:rPr lang="en-US" sz="2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(Uršula </a:t>
            </a:r>
            <a:r>
              <a:rPr lang="en-US" sz="1600" kern="1200" dirty="0" err="1">
                <a:latin typeface="+mj-lt"/>
                <a:ea typeface="+mj-ea"/>
                <a:cs typeface="+mj-cs"/>
              </a:rPr>
              <a:t>Lipovec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Čebron)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BCBE01D-0CDC-961C-38F8-DF4984AD158C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7768" y="484632"/>
            <a:ext cx="3149600" cy="4991100"/>
          </a:xfrm>
        </p:spPr>
      </p:pic>
      <p:pic>
        <p:nvPicPr>
          <p:cNvPr id="5" name="Označba mesta vsebine 10">
            <a:extLst>
              <a:ext uri="{FF2B5EF4-FFF2-40B4-BE49-F238E27FC236}">
                <a16:creationId xmlns:a16="http://schemas.microsoft.com/office/drawing/2014/main" id="{9436B418-0705-5F42-DCDC-3698B60E2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81" y="342214"/>
            <a:ext cx="3719534" cy="52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9F57DE-17D5-CB80-1CCD-175AB00E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sz="4800" b="1" dirty="0" err="1"/>
              <a:t>Naloge</a:t>
            </a:r>
            <a:r>
              <a:rPr lang="en-SI" sz="4800" b="1" dirty="0"/>
              <a:t> </a:t>
            </a:r>
            <a:r>
              <a:rPr lang="en-SI" sz="4800" b="1" dirty="0" err="1"/>
              <a:t>medkulturne</a:t>
            </a:r>
            <a:r>
              <a:rPr lang="en-SI" sz="4800" b="1" dirty="0"/>
              <a:t> </a:t>
            </a:r>
            <a:r>
              <a:rPr lang="en-SI" sz="4800" b="1" dirty="0" err="1"/>
              <a:t>mediacije</a:t>
            </a:r>
            <a:endParaRPr lang="en-SI" sz="48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FDF58A-E9EC-BE68-DC0C-C46B1A914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825624"/>
            <a:ext cx="893971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2600" b="1" dirty="0" err="1">
                <a:latin typeface="+mj-lt"/>
              </a:rPr>
              <a:t>Jezikovno</a:t>
            </a:r>
            <a:r>
              <a:rPr lang="en-SI" sz="2600" b="1" dirty="0">
                <a:latin typeface="+mj-lt"/>
              </a:rPr>
              <a:t> </a:t>
            </a:r>
            <a:r>
              <a:rPr lang="en-SI" sz="2600" b="1" dirty="0" err="1">
                <a:latin typeface="+mj-lt"/>
              </a:rPr>
              <a:t>posredovanje</a:t>
            </a:r>
            <a:r>
              <a:rPr lang="en-SI" sz="2600" dirty="0">
                <a:latin typeface="+mj-lt"/>
              </a:rPr>
              <a:t>: </a:t>
            </a:r>
            <a:r>
              <a:rPr lang="sl-SI" sz="26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Natančen in popoln prenos govorjenega sporočila iz enega jezika v drug jezik. V osnovi se v tem prenosu sporočilu nič ne dodaja ali odvzema.</a:t>
            </a:r>
            <a:endParaRPr lang="en-SI" sz="26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SI" sz="26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Podpora</a:t>
            </a:r>
            <a:r>
              <a:rPr lang="en-SI" sz="26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SI" sz="26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1)</a:t>
            </a:r>
            <a:r>
              <a:rPr lang="sl-SI" sz="2600" i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Posredovanje pri nesporazumih. </a:t>
            </a:r>
            <a:r>
              <a:rPr lang="sl-SI" sz="26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Opozoriti na nesporazume, ki lahko, če ostanejo nerazrešeni, vplivajo na kakovost zdravstvene obravnave</a:t>
            </a:r>
            <a:r>
              <a:rPr lang="en-SI" sz="26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sl-SI" sz="26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2) Posredovanje kulturnih pomenov. „Razlagati kulturo“ pacienta zdravstvenemu delavcu in obratno.</a:t>
            </a:r>
            <a:endParaRPr lang="en-SI" sz="26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SI" sz="26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Zagovorništvo</a:t>
            </a:r>
            <a:endParaRPr lang="en-SI" sz="2600" b="1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l-SI" sz="26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Govoriti namesto nekoga, da bi zaščitili njihove koristi.</a:t>
            </a:r>
          </a:p>
          <a:p>
            <a:endParaRPr lang="en-SI" sz="26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endParaRPr lang="sl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endParaRPr lang="en-SI" sz="26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endParaRPr lang="en-SI" sz="4001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endParaRPr lang="sl-SI" sz="40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693172-1BEA-4115-5A3C-94E37563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351" y="1825624"/>
            <a:ext cx="3538177" cy="4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95EC8-9E7E-57BB-496A-D08B41AA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1" dirty="0" err="1"/>
              <a:t>Razvoj</a:t>
            </a:r>
            <a:r>
              <a:rPr lang="en-SI" b="1" dirty="0"/>
              <a:t> </a:t>
            </a:r>
            <a:r>
              <a:rPr lang="en-SI" b="1" dirty="0" err="1"/>
              <a:t>medkulturne</a:t>
            </a:r>
            <a:r>
              <a:rPr lang="en-SI" b="1" dirty="0"/>
              <a:t> </a:t>
            </a:r>
            <a:r>
              <a:rPr lang="en-SI" b="1" dirty="0" err="1"/>
              <a:t>mediacije</a:t>
            </a:r>
            <a:br>
              <a:rPr lang="en-SI" b="1" dirty="0"/>
            </a:br>
            <a:endParaRPr lang="en-SI" sz="2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A85A97-A6AC-4E1A-ED5A-ABC6499F2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Relativno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nov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poklic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različni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izrazi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Prevajalec/Tolmač/Medkulturni mediator </a:t>
            </a:r>
          </a:p>
          <a:p>
            <a:pPr marL="0" indent="0">
              <a:spcBef>
                <a:spcPct val="0"/>
              </a:spcBef>
              <a:buNone/>
            </a:pP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= veliko podobnosti, malo razlik</a:t>
            </a:r>
          </a:p>
          <a:p>
            <a:pPr marL="0" indent="0">
              <a:spcBef>
                <a:spcPct val="0"/>
              </a:spcBef>
              <a:buNone/>
            </a:pPr>
            <a:endParaRPr lang="sl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l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Dva modela v Evropi/svetu:</a:t>
            </a:r>
          </a:p>
          <a:p>
            <a:pPr>
              <a:spcBef>
                <a:spcPct val="0"/>
              </a:spcBef>
            </a:pP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Reševanje (medkulturnih) sporov</a:t>
            </a:r>
          </a:p>
          <a:p>
            <a:pPr>
              <a:spcBef>
                <a:spcPct val="0"/>
              </a:spcBef>
            </a:pP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Samostojna stroka za zagotavljanje enakosti pri dostopu do javnih ustanov</a:t>
            </a:r>
            <a:endParaRPr lang="en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Medkulturni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mediatorji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zaposleni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več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kot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20 let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bolnišnicah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(v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Belgiji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),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samo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Emilii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Romagni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Italija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medkulturni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mediatorji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preko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100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jezikov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....  </a:t>
            </a:r>
            <a:endParaRPr lang="sl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sl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l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 najbolj iskanimi poklici: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v zdravstvu, šolstvu, sociali, zaposlovanju itd.</a:t>
            </a:r>
          </a:p>
          <a:p>
            <a:pPr marL="0" indent="0">
              <a:spcBef>
                <a:spcPct val="0"/>
              </a:spcBef>
              <a:buNone/>
            </a:pPr>
            <a:endParaRPr lang="sl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sl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0347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A1B1EB-D803-4719-824F-A0BB12A0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600"/>
              <a:t>Ključna izhodišča za medkulturno mediacijo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B485C5-D064-466C-ACE6-5904B40B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/>
              <a:t>Ovir je več – poleg jezikovnih so tu še kulturne, administrativne, …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Reševati ovire pri dostopu do javnih ustanov pomeni zagotavljati enakost.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Za reševanje ovir pri dostopu do javnih storitev je potrebna strokovna pomoč (in ne spontani tolmači).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Vsak ima pravico razumeti in biti razumljen – medkulturna mediacija je pravica.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Zagotoviti to pravico je dolžnost javnih ustanov.</a:t>
            </a:r>
          </a:p>
          <a:p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84056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B6D236-AF2F-8F07-69AB-4B78CA15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1" dirty="0" err="1"/>
              <a:t>Medkulturna</a:t>
            </a:r>
            <a:r>
              <a:rPr lang="en-SI" b="1" dirty="0"/>
              <a:t> </a:t>
            </a:r>
            <a:r>
              <a:rPr lang="en-SI" b="1" dirty="0" err="1"/>
              <a:t>mediacija</a:t>
            </a:r>
            <a:r>
              <a:rPr lang="en-SI" b="1" dirty="0"/>
              <a:t> v </a:t>
            </a:r>
            <a:r>
              <a:rPr lang="en-SI" b="1" dirty="0" err="1"/>
              <a:t>Sloveniji</a:t>
            </a:r>
            <a:endParaRPr lang="en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DB0487-0013-3E8C-EA79-D0C02FC9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rofesionalizacija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Nacionalna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poklicna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kvalifikacija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medkulturnega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mediatorja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izobraževanja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od 2018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dalje</a:t>
            </a:r>
            <a:endParaRPr lang="en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sl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Prostovoljno</a:t>
            </a:r>
            <a:r>
              <a:rPr lang="en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</a:t>
            </a:r>
            <a:r>
              <a:rPr lang="sl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projektno delo</a:t>
            </a:r>
            <a:r>
              <a:rPr lang="en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 z</a:t>
            </a:r>
            <a:r>
              <a:rPr lang="sl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aposlitev</a:t>
            </a:r>
            <a:r>
              <a:rPr lang="sl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- v ustanovah, ki prepoznavajo večjezičnost, večkulturnost uporabnikov (zavodi za zaposlovanje, vrtci, šole)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v nevladnih organizacijah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Rdeči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križ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Slovenska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filantropija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marL="0" indent="0">
              <a:spcBef>
                <a:spcPct val="0"/>
              </a:spcBef>
              <a:buNone/>
            </a:pPr>
            <a:endParaRPr lang="en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ajštevilčneje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zastopani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Socialna aktivacija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3913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63E5A8-8C1C-73B4-1EAE-B5A1EE33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1" dirty="0" err="1"/>
              <a:t>Medkulturna</a:t>
            </a:r>
            <a:r>
              <a:rPr lang="en-SI" b="1" dirty="0"/>
              <a:t> </a:t>
            </a:r>
            <a:r>
              <a:rPr lang="en-SI" b="1" dirty="0" err="1"/>
              <a:t>mediacija</a:t>
            </a:r>
            <a:r>
              <a:rPr lang="en-SI" b="1" dirty="0"/>
              <a:t> v </a:t>
            </a:r>
            <a:r>
              <a:rPr lang="en-SI" b="1" dirty="0" err="1"/>
              <a:t>Sloveniji</a:t>
            </a:r>
            <a:endParaRPr lang="en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4B0575-27CD-C0C4-00BD-DE869836F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zdravstvenih</a:t>
            </a:r>
            <a:r>
              <a:rPr lang="en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domovih</a:t>
            </a: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 projekti NIJZ (Skupaj za zdravje, </a:t>
            </a:r>
            <a:r>
              <a:rPr lang="sl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MoST</a:t>
            </a:r>
            <a:r>
              <a:rPr lang="sl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zaposlitev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12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medkulturnih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mediatork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ajpogostejše</a:t>
            </a:r>
            <a:r>
              <a:rPr lang="en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dvojice</a:t>
            </a:r>
            <a:r>
              <a:rPr lang="en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jezikov</a:t>
            </a:r>
            <a:r>
              <a:rPr lang="en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albanščina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slovenščina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arabščina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slovenščina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perzijščina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slovenščina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ukrajinščina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sloveščina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turščina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sloveščina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SI" sz="2800" b="1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SI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Izobraževanje</a:t>
            </a:r>
            <a:r>
              <a:rPr lang="en-SI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medkulturnih</a:t>
            </a:r>
            <a:r>
              <a:rPr lang="en-SI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mediatorjev</a:t>
            </a:r>
            <a:r>
              <a:rPr lang="en-SI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s </a:t>
            </a:r>
            <a:r>
              <a:rPr lang="en-SI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področja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zdravstva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SI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šolstva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SI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sociale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SI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zapososlovanja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SI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veščine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tolmačenja</a:t>
            </a:r>
            <a:r>
              <a:rPr lang="en-SI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SI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standardi</a:t>
            </a:r>
            <a:endParaRPr lang="en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SI" sz="2800" b="1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Pozitivno</a:t>
            </a:r>
            <a:r>
              <a:rPr lang="en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b="1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sprejeti</a:t>
            </a:r>
            <a:r>
              <a:rPr lang="en-SI" sz="2800" b="1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izboljša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zadovoljstvo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zdravstvenih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delavcev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tujeezičnih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pacientov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bolj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jasno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posredovane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diagnoze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terapije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večja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odzvivnost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pacientov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SI" sz="2800" dirty="0" err="1">
                <a:solidFill>
                  <a:srgbClr val="4D4D4F"/>
                </a:solidFill>
                <a:latin typeface="+mj-lt"/>
                <a:ea typeface="+mj-ea"/>
                <a:cs typeface="+mj-cs"/>
              </a:rPr>
              <a:t>itd</a:t>
            </a:r>
            <a:r>
              <a:rPr lang="en-SI" sz="2800" dirty="0">
                <a:solidFill>
                  <a:srgbClr val="4D4D4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SI" sz="2800" dirty="0">
              <a:solidFill>
                <a:srgbClr val="4D4D4F"/>
              </a:solidFill>
              <a:latin typeface="+mj-lt"/>
              <a:ea typeface="+mj-ea"/>
              <a:cs typeface="+mj-cs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1629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0675CF-AD34-7852-1CAD-2CC4B7EB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SI" b="1" dirty="0">
                <a:solidFill>
                  <a:schemeClr val="accent1"/>
                </a:solidFill>
              </a:rPr>
            </a:br>
            <a:r>
              <a:rPr lang="en-US" b="1" dirty="0" err="1">
                <a:solidFill>
                  <a:schemeClr val="accent1"/>
                </a:solidFill>
              </a:rPr>
              <a:t>Kako</a:t>
            </a:r>
            <a:r>
              <a:rPr lang="en-US" b="1" dirty="0">
                <a:solidFill>
                  <a:schemeClr val="accent1"/>
                </a:solidFill>
              </a:rPr>
              <a:t> v </a:t>
            </a:r>
            <a:r>
              <a:rPr lang="en-US" b="1" dirty="0" err="1">
                <a:solidFill>
                  <a:schemeClr val="accent1"/>
                </a:solidFill>
              </a:rPr>
              <a:t>Sloveniji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premošča</a:t>
            </a:r>
            <a:r>
              <a:rPr lang="en-SI" b="1" dirty="0" err="1">
                <a:solidFill>
                  <a:schemeClr val="accent1"/>
                </a:solidFill>
              </a:rPr>
              <a:t>mo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jezikovne</a:t>
            </a:r>
            <a:r>
              <a:rPr lang="en-US" b="1" dirty="0">
                <a:solidFill>
                  <a:schemeClr val="accent1"/>
                </a:solidFill>
              </a:rPr>
              <a:t> in </a:t>
            </a:r>
            <a:r>
              <a:rPr lang="en-US" b="1" dirty="0" err="1">
                <a:solidFill>
                  <a:schemeClr val="accent1"/>
                </a:solidFill>
              </a:rPr>
              <a:t>kulturne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ovire</a:t>
            </a:r>
            <a:r>
              <a:rPr lang="en-SI" b="1" dirty="0">
                <a:solidFill>
                  <a:schemeClr val="accent1"/>
                </a:solidFill>
              </a:rPr>
              <a:t>, </a:t>
            </a:r>
            <a:r>
              <a:rPr lang="en-SI" b="1" dirty="0" err="1">
                <a:solidFill>
                  <a:schemeClr val="accent1"/>
                </a:solidFill>
              </a:rPr>
              <a:t>če</a:t>
            </a:r>
            <a:r>
              <a:rPr lang="en-SI" b="1" dirty="0">
                <a:solidFill>
                  <a:schemeClr val="accent1"/>
                </a:solidFill>
              </a:rPr>
              <a:t> </a:t>
            </a:r>
            <a:r>
              <a:rPr lang="en-SI" b="1" dirty="0" err="1">
                <a:solidFill>
                  <a:schemeClr val="accent1"/>
                </a:solidFill>
              </a:rPr>
              <a:t>nimamo</a:t>
            </a:r>
            <a:r>
              <a:rPr lang="en-SI" b="1" dirty="0">
                <a:solidFill>
                  <a:schemeClr val="accent1"/>
                </a:solidFill>
              </a:rPr>
              <a:t> </a:t>
            </a:r>
            <a:r>
              <a:rPr lang="en-SI" b="1" dirty="0" err="1">
                <a:solidFill>
                  <a:schemeClr val="accent1"/>
                </a:solidFill>
              </a:rPr>
              <a:t>medkulturnega</a:t>
            </a:r>
            <a:r>
              <a:rPr lang="en-SI" b="1" dirty="0">
                <a:solidFill>
                  <a:schemeClr val="accent1"/>
                </a:solidFill>
              </a:rPr>
              <a:t> </a:t>
            </a:r>
            <a:r>
              <a:rPr lang="en-SI" b="1" dirty="0" err="1">
                <a:solidFill>
                  <a:schemeClr val="accent1"/>
                </a:solidFill>
              </a:rPr>
              <a:t>mediatorja</a:t>
            </a:r>
            <a:r>
              <a:rPr lang="en-SI" b="1" dirty="0">
                <a:solidFill>
                  <a:schemeClr val="accent1"/>
                </a:solidFill>
              </a:rPr>
              <a:t>?</a:t>
            </a:r>
            <a:br>
              <a:rPr lang="en-SI" dirty="0"/>
            </a:b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A412A6-26D6-7AD2-009F-7AD969EF3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464" y="3675887"/>
            <a:ext cx="3712464" cy="250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9600" b="1" dirty="0">
                <a:solidFill>
                  <a:schemeClr val="accent1"/>
                </a:solidFill>
              </a:rPr>
              <a:t>?????</a:t>
            </a:r>
            <a:endParaRPr lang="en-SI" sz="9600" dirty="0"/>
          </a:p>
        </p:txBody>
      </p:sp>
    </p:spTree>
    <p:extLst>
      <p:ext uri="{BB962C8B-B14F-4D97-AF65-F5344CB8AC3E}">
        <p14:creationId xmlns:p14="http://schemas.microsoft.com/office/powerpoint/2010/main" val="15082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ZZ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815</Words>
  <Application>Microsoft Office PowerPoint</Application>
  <PresentationFormat>Širokozaslonsko</PresentationFormat>
  <Paragraphs>92</Paragraphs>
  <Slides>13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Century Gothic</vt:lpstr>
      <vt:lpstr>Myriad Pro Light</vt:lpstr>
      <vt:lpstr>Officeova tema</vt:lpstr>
      <vt:lpstr>Office Theme</vt:lpstr>
      <vt:lpstr>Officeova tema</vt:lpstr>
      <vt:lpstr>MEDKULTURNA MEDIACIJA </vt:lpstr>
      <vt:lpstr>Izkušnje z vpeljevanjem medkulturne mediacije (Vera Haliti)</vt:lpstr>
      <vt:lpstr>Naloge medkulturne mediacije:  Zagovorništvo   Podpora  Jezikovno posredovanje   (Uršula Lipovec Čebron)</vt:lpstr>
      <vt:lpstr>Naloge medkulturne mediacije</vt:lpstr>
      <vt:lpstr>Razvoj medkulturne mediacije </vt:lpstr>
      <vt:lpstr>Ključna izhodišča za medkulturno mediacijo</vt:lpstr>
      <vt:lpstr>Medkulturna mediacija v Sloveniji</vt:lpstr>
      <vt:lpstr>Medkulturna mediacija v Sloveniji</vt:lpstr>
      <vt:lpstr> Kako v Sloveniji premoščamo jezikovne in kulturne ovire, če nimamo medkulturnega mediatorja? </vt:lpstr>
      <vt:lpstr>Načini premoščanja (3 raziskave med zdravstvenimi delavci)?</vt:lpstr>
      <vt:lpstr>Kako sodelovati z medkulturnim mediatorjem?  (Juš Škraban in Vera Haliti)</vt:lpstr>
      <vt:lpstr>Napotki za obravnavo tujejezične osebe v spremstvu MM v strokovnih službah</vt:lpstr>
      <vt:lpstr>Priporočen položaj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Čebron-Lipovec, Uršula</dc:creator>
  <cp:lastModifiedBy>Čebron-Lipovec, Uršula</cp:lastModifiedBy>
  <cp:revision>5</cp:revision>
  <dcterms:created xsi:type="dcterms:W3CDTF">2025-02-12T11:57:43Z</dcterms:created>
  <dcterms:modified xsi:type="dcterms:W3CDTF">2025-10-20T23:10:40Z</dcterms:modified>
</cp:coreProperties>
</file>