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80" r:id="rId4"/>
    <p:sldId id="274" r:id="rId5"/>
    <p:sldId id="273" r:id="rId6"/>
    <p:sldId id="276" r:id="rId7"/>
    <p:sldId id="277" r:id="rId8"/>
    <p:sldId id="271" r:id="rId9"/>
    <p:sldId id="275" r:id="rId10"/>
  </p:sldIdLst>
  <p:sldSz cx="12192000" cy="6858000"/>
  <p:notesSz cx="9926638" cy="67976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1449A0-8746-4AEA-B165-0975E1E40759}">
  <a:tblStyle styleId="{1A1449A0-8746-4AEA-B165-0975E1E407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s://www.gov.si/zbirke/projekti-in-programi/strategija-prilagajanja-podnebnim-spremembam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750" y="969466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95287" y="2387351"/>
            <a:ext cx="11401425" cy="121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Prilagajanje</a:t>
            </a:r>
            <a:r>
              <a:rPr lang="en-US" sz="43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3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43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3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podnebne</a:t>
            </a:r>
            <a:r>
              <a:rPr lang="en-US" sz="43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3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spremembe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779229" y="5339953"/>
            <a:ext cx="2608028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Mag. Mateja Pitako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Ljubljana</a:t>
            </a:r>
            <a:r>
              <a:rPr lang="sl-SI" sz="1800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, 2. 6.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66750" y="2094160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Podnebni zakon določa:</a:t>
            </a:r>
            <a:endParaRPr/>
          </a:p>
        </p:txBody>
      </p:sp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3675" y="2084635"/>
            <a:ext cx="47244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6543675" y="2635299"/>
            <a:ext cx="4724400" cy="6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Namen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ocen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tveganja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usmerjanje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virov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tja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kjer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nevarnost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hudih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posledic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največja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1095375" y="2646610"/>
            <a:ext cx="4810125" cy="6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Sektorske ocene:</a:t>
            </a:r>
            <a:r>
              <a:rPr lang="en-US" sz="17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Osnova za prepoznavanje šibkih točk v 10 sektorjih.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95375" y="3402657"/>
            <a:ext cx="4810125" cy="6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Nacionalna</a:t>
            </a: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strategija</a:t>
            </a: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Osnovni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dokument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razvrščanje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prioritet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nabor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ukrepov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1095375" y="4158704"/>
            <a:ext cx="4810125" cy="6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RANP: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Regionalni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akcijski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načrti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kot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ključni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izvedbeni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nivo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694235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45028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206329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666750" y="808285"/>
            <a:ext cx="114014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Zakonski in strateški temelj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1209675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650" y="1209675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" y="2507456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3650" y="2507456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3805237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650" y="3805237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5103018"/>
            <a:ext cx="5372100" cy="118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650" y="5103018"/>
            <a:ext cx="5372100" cy="118348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0477500" y="-381000"/>
            <a:ext cx="2095500" cy="2095500"/>
          </a:xfrm>
          <a:prstGeom prst="roundRect">
            <a:avLst>
              <a:gd name="adj" fmla="val 50000"/>
            </a:avLst>
          </a:prstGeom>
          <a:solidFill>
            <a:srgbClr val="F1F8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7762" y="1668065"/>
            <a:ext cx="304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1657350" y="1475184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ENERGETIKA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657350" y="1722834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Neurja ogrožajo </a:t>
            </a:r>
            <a:r>
              <a:rPr lang="en-US" sz="1275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distribucijsko in prenosno omrežje</a:t>
            </a: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ter fotonapetostne in vetrne elektrarne.</a:t>
            </a:r>
            <a:endParaRPr/>
          </a:p>
        </p:txBody>
      </p:sp>
      <p:pic>
        <p:nvPicPr>
          <p:cNvPr id="98" name="Google Shape;98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34162" y="1668065"/>
            <a:ext cx="304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7143750" y="1475184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PROMET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7143750" y="1722834"/>
            <a:ext cx="4391025" cy="4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4941"/>
              </a:lnSpc>
            </a:pP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Vročina</a:t>
            </a:r>
            <a:r>
              <a:rPr lang="sl-SI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poplave</a:t>
            </a:r>
            <a:r>
              <a:rPr lang="en-US" sz="1275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275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plazovi</a:t>
            </a:r>
            <a:r>
              <a:rPr lang="en-US" sz="1275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poškoduje</a:t>
            </a:r>
            <a:r>
              <a:rPr lang="sl-SI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ceste</a:t>
            </a:r>
            <a:r>
              <a:rPr lang="sl-SI" sz="1275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tirnice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dvig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morja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pa </a:t>
            </a:r>
            <a:r>
              <a:rPr lang="en-US" sz="1275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ladijsko</a:t>
            </a:r>
            <a:r>
              <a:rPr lang="en-US" sz="1275" i="0" u="none" strike="noStrike" cap="none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infrastrukturo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01" name="Google Shape;101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66812" y="2965846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1657350" y="2772965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GOSPODARSTVO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657350" y="3020615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Prekinitve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gradnje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vročina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/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dež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),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motnje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v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dobavnih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verigah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višji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stroški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transporta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04" name="Google Shape;104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34162" y="2965846"/>
            <a:ext cx="304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7143750" y="2772965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ZDRAVSTVO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143750" y="3020615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Vročinski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valovi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neposredno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ogrožajo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kadre</a:t>
            </a:r>
            <a:r>
              <a:rPr lang="en-US" sz="1275" b="1" i="0" u="none" strike="noStrike" cap="none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pitno</a:t>
            </a:r>
            <a:r>
              <a:rPr lang="en-US" sz="1275" b="1" i="0" u="none" strike="noStrike" cap="none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vodo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zdravstveno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infrastrukturo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07" name="Google Shape;107;p1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6812" y="4263628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1657350" y="4070746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KMETIJSTVO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657350" y="4318396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Pozeba</a:t>
            </a: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(hmelj), toča (zelenjava) ter nove bolezni in škodljivci zaradi vročine.</a:t>
            </a:r>
            <a:endParaRPr/>
          </a:p>
        </p:txBody>
      </p:sp>
      <p:pic>
        <p:nvPicPr>
          <p:cNvPr id="110" name="Google Shape;110;p13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86550" y="4263628"/>
            <a:ext cx="2000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7143750" y="4070746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KULTURA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7143750" y="4318396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Poplave in plazovi ogrožajo </a:t>
            </a:r>
            <a:r>
              <a:rPr lang="en-US" sz="1275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krajinsko in arheološko dediščino</a:t>
            </a: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ob vodotokih.</a:t>
            </a:r>
            <a:endParaRPr/>
          </a:p>
        </p:txBody>
      </p:sp>
      <p:pic>
        <p:nvPicPr>
          <p:cNvPr id="113" name="Google Shape;113;p13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3475" y="5561409"/>
            <a:ext cx="3333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1657350" y="5368528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URBANA NASELJA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1657350" y="5616178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Izjemna </a:t>
            </a:r>
            <a:r>
              <a:rPr lang="en-US" sz="1275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vročina</a:t>
            </a:r>
            <a:r>
              <a:rPr lang="en-US" sz="127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zahteva prilagajanje bivalnega okolja in upravljanje vročinskih otokov.</a:t>
            </a:r>
            <a:endParaRPr/>
          </a:p>
        </p:txBody>
      </p:sp>
      <p:pic>
        <p:nvPicPr>
          <p:cNvPr id="116" name="Google Shape;116;p13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86550" y="5561409"/>
            <a:ext cx="2000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7143750" y="5368528"/>
            <a:ext cx="43910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Inter"/>
                <a:ea typeface="Inter"/>
                <a:cs typeface="Inter"/>
                <a:sym typeface="Inter"/>
              </a:rPr>
              <a:t>VODE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7143750" y="5616178"/>
            <a:ext cx="43910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Poplave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suše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dvig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morja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ogrožajo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čistilne</a:t>
            </a:r>
            <a:r>
              <a:rPr lang="en-US" sz="1275" b="1" i="0" u="none" strike="noStrike" cap="none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1" i="0" u="none" strike="noStrike" cap="none" dirty="0" err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naprave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protipoplavne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objekte</a:t>
            </a:r>
            <a:r>
              <a:rPr lang="en-US" sz="1275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19" name="Google Shape;119;p13"/>
          <p:cNvSpPr txBox="1"/>
          <p:nvPr/>
        </p:nvSpPr>
        <p:spPr>
          <a:xfrm>
            <a:off x="857250" y="285750"/>
            <a:ext cx="11334750" cy="9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Povzetek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ključnih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sektorskih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tveganj</a:t>
            </a:r>
            <a:endParaRPr lang="sl-SI" sz="3150" b="1" i="0" u="none" strike="noStrike" cap="none" dirty="0">
              <a:solidFill>
                <a:srgbClr val="0033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/>
            <a:r>
              <a:rPr lang="sl-SI" dirty="0">
                <a:hlinkClick r:id="rId17"/>
              </a:rPr>
              <a:t>https://www.gov.si/zbirke/projekti-in-programi/strategija-prilagajanja-podnebnim-spremembam/</a:t>
            </a:r>
            <a:endParaRPr lang="sl-SI" dirty="0"/>
          </a:p>
          <a:p>
            <a:pPr lvl="0"/>
            <a:endParaRPr dirty="0"/>
          </a:p>
        </p:txBody>
      </p:sp>
      <p:sp>
        <p:nvSpPr>
          <p:cNvPr id="120" name="Google Shape;120;p13"/>
          <p:cNvSpPr/>
          <p:nvPr/>
        </p:nvSpPr>
        <p:spPr>
          <a:xfrm>
            <a:off x="857250" y="933450"/>
            <a:ext cx="10858500" cy="381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666750" y="2046535"/>
            <a:ext cx="10858500" cy="30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Ciljni</a:t>
            </a: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raziskovalni</a:t>
            </a: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projekt</a:t>
            </a:r>
            <a:r>
              <a:rPr lang="en-US" sz="1725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Podlage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regije</a:t>
            </a:r>
            <a:endParaRPr dirty="0"/>
          </a:p>
        </p:txBody>
      </p:sp>
      <p:sp>
        <p:nvSpPr>
          <p:cNvPr id="336" name="Google Shape;336;p31"/>
          <p:cNvSpPr txBox="1"/>
          <p:nvPr/>
        </p:nvSpPr>
        <p:spPr>
          <a:xfrm>
            <a:off x="666750" y="4273004"/>
            <a:ext cx="10858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Izvajalec: UL Biotehniška fakulteta s partnerji (FGG, NTF, MF, UM).</a:t>
            </a:r>
            <a:endParaRPr/>
          </a:p>
        </p:txBody>
      </p:sp>
      <p:sp>
        <p:nvSpPr>
          <p:cNvPr id="337" name="Google Shape;337;p31"/>
          <p:cNvSpPr txBox="1"/>
          <p:nvPr/>
        </p:nvSpPr>
        <p:spPr>
          <a:xfrm>
            <a:off x="1095375" y="2724596"/>
            <a:ext cx="10429875" cy="30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Analiza trendov in projekcij na regionalnem nivoju.</a:t>
            </a:r>
            <a:endParaRPr/>
          </a:p>
        </p:txBody>
      </p:sp>
      <p:sp>
        <p:nvSpPr>
          <p:cNvPr id="338" name="Google Shape;338;p31"/>
          <p:cNvSpPr txBox="1"/>
          <p:nvPr/>
        </p:nvSpPr>
        <p:spPr>
          <a:xfrm>
            <a:off x="1095375" y="3174057"/>
            <a:ext cx="10429875" cy="3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Sektorska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analiza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Kmetijstvo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sl-SI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gozdarstvo,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turizem,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zdravje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sl-SI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oskrba z vodo</a:t>
            </a:r>
            <a:r>
              <a:rPr lang="sl-SI" sz="1725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proizvodne cone</a:t>
            </a:r>
            <a:endParaRPr dirty="0"/>
          </a:p>
        </p:txBody>
      </p:sp>
      <p:sp>
        <p:nvSpPr>
          <p:cNvPr id="339" name="Google Shape;339;p31"/>
          <p:cNvSpPr txBox="1"/>
          <p:nvPr/>
        </p:nvSpPr>
        <p:spPr>
          <a:xfrm>
            <a:off x="1095375" y="3623518"/>
            <a:ext cx="10429875" cy="30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Priporočila za vključevanje v nove regionalne razvojne programe (RRP).</a:t>
            </a:r>
            <a:endParaRPr/>
          </a:p>
        </p:txBody>
      </p:sp>
      <p:pic>
        <p:nvPicPr>
          <p:cNvPr id="340" name="Google Shape;340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772221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322168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3671143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/>
          <p:nvPr/>
        </p:nvSpPr>
        <p:spPr>
          <a:xfrm>
            <a:off x="666750" y="808285"/>
            <a:ext cx="114014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CRP: Ranljivost po regijah</a:t>
            </a: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Rounded Rectangle 344"/>
          <p:cNvSpPr/>
          <p:nvPr/>
        </p:nvSpPr>
        <p:spPr>
          <a:xfrm>
            <a:off x="6446520" y="4251960"/>
            <a:ext cx="4343400" cy="777240"/>
          </a:xfrm>
          <a:prstGeom prst="roundRect">
            <a:avLst/>
          </a:prstGeom>
          <a:solidFill>
            <a:srgbClr val="EEF7EA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09728" rtlCol="0" anchor="ctr"/>
          <a:lstStyle/>
          <a:p>
            <a:pPr algn="ctr"/>
            <a:r>
              <a:rPr lang="sl-SI" sz="1250" b="1" dirty="0">
                <a:solidFill>
                  <a:srgbClr val="334155"/>
                </a:solidFill>
                <a:latin typeface="Lato"/>
              </a:rPr>
              <a:t>R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egionalne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podlage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 se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prenesejo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 v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ukrepe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,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podporo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občinam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/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regijam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 in </a:t>
            </a:r>
            <a:r>
              <a:rPr sz="1250" b="1" dirty="0" err="1">
                <a:solidFill>
                  <a:srgbClr val="334155"/>
                </a:solidFill>
                <a:latin typeface="Lato"/>
              </a:rPr>
              <a:t>financiranje</a:t>
            </a:r>
            <a:r>
              <a:rPr sz="1250" b="1" dirty="0">
                <a:solidFill>
                  <a:srgbClr val="334155"/>
                </a:solidFill>
                <a:latin typeface="Lato"/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333BE8-A6C2-3A2B-5695-08D47ECA7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567" y="124488"/>
            <a:ext cx="4764608" cy="26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/>
          <p:nvPr/>
        </p:nvSpPr>
        <p:spPr>
          <a:xfrm>
            <a:off x="666750" y="2094160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Glavne naloge:</a:t>
            </a:r>
            <a:endParaRPr/>
          </a:p>
        </p:txBody>
      </p:sp>
      <p:pic>
        <p:nvPicPr>
          <p:cNvPr id="320" name="Google Shape;320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3675" y="2084635"/>
            <a:ext cx="47244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 txBox="1"/>
          <p:nvPr/>
        </p:nvSpPr>
        <p:spPr>
          <a:xfrm>
            <a:off x="6543675" y="2646609"/>
            <a:ext cx="4724400" cy="6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Cilj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krepitev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operativnih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sposobnosti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občin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izvajanje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ukrepov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terenu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322" name="Google Shape;322;p30"/>
          <p:cNvSpPr txBox="1"/>
          <p:nvPr/>
        </p:nvSpPr>
        <p:spPr>
          <a:xfrm>
            <a:off x="1095375" y="2646610"/>
            <a:ext cx="4810125" cy="67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Help-desk za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pomoč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občinam</a:t>
            </a:r>
            <a:endParaRPr lang="sl-SI" sz="1725" b="0" i="0" u="none" strike="noStrike" cap="none" dirty="0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0"/>
          <p:cNvSpPr txBox="1"/>
          <p:nvPr/>
        </p:nvSpPr>
        <p:spPr>
          <a:xfrm>
            <a:off x="1095375" y="3096071"/>
            <a:ext cx="4810125" cy="7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Usposabljanja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Praktični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vidiki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presoj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podnebne</a:t>
            </a:r>
            <a:r>
              <a:rPr lang="en-US" sz="17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0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odpornosti</a:t>
            </a:r>
            <a:r>
              <a:rPr lang="sl-SI" sz="1725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Podnebni sprehodi itn.</a:t>
            </a:r>
            <a:endParaRPr dirty="0"/>
          </a:p>
        </p:txBody>
      </p:sp>
      <p:sp>
        <p:nvSpPr>
          <p:cNvPr id="324" name="Google Shape;324;p30"/>
          <p:cNvSpPr txBox="1"/>
          <p:nvPr/>
        </p:nvSpPr>
        <p:spPr>
          <a:xfrm>
            <a:off x="1095375" y="3852118"/>
            <a:ext cx="4810125" cy="30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Katalog dobrih praks in mesečne e-novice.</a:t>
            </a:r>
            <a:endParaRPr/>
          </a:p>
        </p:txBody>
      </p:sp>
      <p:pic>
        <p:nvPicPr>
          <p:cNvPr id="325" name="Google Shape;325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69423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143696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389974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/>
        </p:nvSpPr>
        <p:spPr>
          <a:xfrm>
            <a:off x="666750" y="808285"/>
            <a:ext cx="114014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Podnebna pisarna</a:t>
            </a: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/>
          <p:cNvSpPr txBox="1"/>
          <p:nvPr/>
        </p:nvSpPr>
        <p:spPr>
          <a:xfrm>
            <a:off x="666750" y="808285"/>
            <a:ext cx="11401425" cy="638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150" b="1">
                <a:solidFill>
                  <a:srgbClr val="003366"/>
                </a:solidFill>
                <a:latin typeface="Poppins"/>
              </a:defRPr>
            </a:pPr>
            <a:r>
              <a:t>LIFE4ADAPT: izvedbeni okvir prilagajanja</a:t>
            </a:r>
          </a:p>
        </p:txBody>
      </p:sp>
      <p:sp>
        <p:nvSpPr>
          <p:cNvPr id="5" name="green_header_line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67512" y="1627632"/>
            <a:ext cx="5715000" cy="1098762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>
              <a:defRPr sz="1725" b="0">
                <a:solidFill>
                  <a:srgbClr val="334155"/>
                </a:solidFill>
                <a:latin typeface="Lato"/>
              </a:defRPr>
            </a:pPr>
            <a:r>
              <a:rPr dirty="0"/>
              <a:t>Strateški </a:t>
            </a:r>
            <a:r>
              <a:rPr dirty="0" err="1"/>
              <a:t>integrirani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LIFE za </a:t>
            </a:r>
            <a:r>
              <a:rPr dirty="0" err="1"/>
              <a:t>prilagajanje</a:t>
            </a:r>
            <a:r>
              <a:rPr dirty="0"/>
              <a:t> </a:t>
            </a:r>
            <a:r>
              <a:rPr dirty="0" err="1"/>
              <a:t>podpira</a:t>
            </a:r>
            <a:r>
              <a:rPr dirty="0"/>
              <a:t> </a:t>
            </a:r>
            <a:r>
              <a:rPr dirty="0" err="1"/>
              <a:t>izvajanje</a:t>
            </a:r>
            <a:r>
              <a:rPr dirty="0"/>
              <a:t> </a:t>
            </a:r>
            <a:r>
              <a:rPr dirty="0" err="1"/>
              <a:t>nacionalne</a:t>
            </a:r>
            <a:r>
              <a:rPr dirty="0"/>
              <a:t> </a:t>
            </a:r>
            <a:r>
              <a:rPr dirty="0" err="1"/>
              <a:t>strategije</a:t>
            </a:r>
            <a:r>
              <a:rPr dirty="0"/>
              <a:t> </a:t>
            </a:r>
            <a:r>
              <a:rPr dirty="0" err="1"/>
              <a:t>prilagajanja</a:t>
            </a:r>
            <a:r>
              <a:rPr dirty="0"/>
              <a:t> in </a:t>
            </a:r>
            <a:r>
              <a:rPr dirty="0" err="1"/>
              <a:t>zapira</a:t>
            </a:r>
            <a:r>
              <a:rPr dirty="0"/>
              <a:t> </a:t>
            </a:r>
            <a:r>
              <a:rPr dirty="0" err="1"/>
              <a:t>vrzeli</a:t>
            </a:r>
            <a:r>
              <a:rPr dirty="0"/>
              <a:t> med </a:t>
            </a:r>
            <a:r>
              <a:rPr dirty="0" err="1"/>
              <a:t>ocenami</a:t>
            </a:r>
            <a:r>
              <a:rPr dirty="0"/>
              <a:t> </a:t>
            </a:r>
            <a:r>
              <a:rPr dirty="0" err="1"/>
              <a:t>tveganj</a:t>
            </a:r>
            <a:r>
              <a:rPr dirty="0"/>
              <a:t>, </a:t>
            </a:r>
            <a:r>
              <a:rPr dirty="0" err="1"/>
              <a:t>podatki</a:t>
            </a:r>
            <a:r>
              <a:rPr dirty="0"/>
              <a:t>, </a:t>
            </a:r>
            <a:r>
              <a:rPr dirty="0" err="1"/>
              <a:t>zmogljivostmi</a:t>
            </a:r>
            <a:r>
              <a:rPr dirty="0"/>
              <a:t> ter </a:t>
            </a:r>
            <a:r>
              <a:rPr dirty="0" err="1"/>
              <a:t>izvedbo</a:t>
            </a:r>
            <a:r>
              <a:rPr dirty="0"/>
              <a:t> </a:t>
            </a:r>
            <a:r>
              <a:rPr dirty="0" err="1"/>
              <a:t>ukrepov</a:t>
            </a:r>
            <a:r>
              <a:rPr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29400" y="1691640"/>
            <a:ext cx="1965960" cy="685800"/>
          </a:xfrm>
          <a:prstGeom prst="roundRect">
            <a:avLst/>
          </a:prstGeom>
          <a:solidFill>
            <a:srgbClr val="EEF7EA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73152" rtlCol="0" anchor="ctr"/>
          <a:lstStyle/>
          <a:p>
            <a:pPr algn="ctr"/>
            <a:r>
              <a:rPr sz="1700" b="1">
                <a:solidFill>
                  <a:srgbClr val="003366"/>
                </a:solidFill>
                <a:latin typeface="Poppins"/>
              </a:rPr>
              <a:t>2025–2032</a:t>
            </a:r>
          </a:p>
          <a:p>
            <a:r>
              <a:rPr sz="1080" b="0">
                <a:solidFill>
                  <a:srgbClr val="334155"/>
                </a:solidFill>
                <a:latin typeface="Lato"/>
              </a:rPr>
              <a:t>trajanje projekta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78240" y="1691640"/>
            <a:ext cx="1965960" cy="685800"/>
          </a:xfrm>
          <a:prstGeom prst="roundRect">
            <a:avLst/>
          </a:prstGeom>
          <a:solidFill>
            <a:srgbClr val="F8FAFC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73152" rtlCol="0" anchor="ctr"/>
          <a:lstStyle/>
          <a:p>
            <a:pPr algn="ctr"/>
            <a:r>
              <a:rPr sz="1700" b="1">
                <a:solidFill>
                  <a:srgbClr val="003366"/>
                </a:solidFill>
                <a:latin typeface="Poppins"/>
              </a:rPr>
              <a:t>84 mesecev</a:t>
            </a:r>
          </a:p>
          <a:p>
            <a:r>
              <a:rPr sz="1080" b="0">
                <a:solidFill>
                  <a:srgbClr val="334155"/>
                </a:solidFill>
                <a:latin typeface="Lato"/>
              </a:rPr>
              <a:t>sistematična izvedba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29400" y="2560319"/>
            <a:ext cx="1965960" cy="1095375"/>
          </a:xfrm>
          <a:prstGeom prst="roundRect">
            <a:avLst/>
          </a:prstGeom>
          <a:solidFill>
            <a:srgbClr val="F8FAFC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73152" rtlCol="0" anchor="ctr"/>
          <a:lstStyle/>
          <a:p>
            <a:pPr algn="ctr"/>
            <a:r>
              <a:rPr sz="1700" b="1" dirty="0">
                <a:solidFill>
                  <a:srgbClr val="003366"/>
                </a:solidFill>
                <a:latin typeface="Poppins"/>
              </a:rPr>
              <a:t>1</a:t>
            </a:r>
            <a:r>
              <a:rPr lang="sl-SI" sz="1700" b="1" dirty="0">
                <a:solidFill>
                  <a:srgbClr val="003366"/>
                </a:solidFill>
                <a:latin typeface="Poppins"/>
              </a:rPr>
              <a:t>4</a:t>
            </a:r>
            <a:r>
              <a:rPr sz="1700" b="1" dirty="0">
                <a:solidFill>
                  <a:srgbClr val="003366"/>
                </a:solidFill>
                <a:latin typeface="Poppins"/>
              </a:rPr>
              <a:t> </a:t>
            </a:r>
            <a:r>
              <a:rPr sz="1700" b="1" dirty="0" err="1">
                <a:solidFill>
                  <a:srgbClr val="003366"/>
                </a:solidFill>
                <a:latin typeface="Poppins"/>
              </a:rPr>
              <a:t>partnerjev</a:t>
            </a:r>
            <a:r>
              <a:rPr lang="sl-SI" sz="1700" b="1" dirty="0">
                <a:solidFill>
                  <a:srgbClr val="003366"/>
                </a:solidFill>
                <a:latin typeface="Poppins"/>
              </a:rPr>
              <a:t> </a:t>
            </a:r>
          </a:p>
          <a:p>
            <a:pPr algn="ctr"/>
            <a:r>
              <a:rPr lang="sl-SI" sz="1200" b="1" dirty="0">
                <a:solidFill>
                  <a:srgbClr val="003366"/>
                </a:solidFill>
                <a:latin typeface="Poppins"/>
              </a:rPr>
              <a:t>+ 5 pridruženih partnerjev</a:t>
            </a:r>
            <a:endParaRPr sz="1200" b="1" dirty="0">
              <a:solidFill>
                <a:srgbClr val="003366"/>
              </a:solidFill>
              <a:latin typeface="Poppins"/>
            </a:endParaRPr>
          </a:p>
          <a:p>
            <a:r>
              <a:rPr sz="1080" b="0" dirty="0" err="1">
                <a:solidFill>
                  <a:srgbClr val="334155"/>
                </a:solidFill>
                <a:latin typeface="Lato"/>
              </a:rPr>
              <a:t>ministrstva</a:t>
            </a:r>
            <a:r>
              <a:rPr sz="108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080" b="0" dirty="0" err="1">
                <a:solidFill>
                  <a:srgbClr val="334155"/>
                </a:solidFill>
                <a:latin typeface="Lato"/>
              </a:rPr>
              <a:t>agencije</a:t>
            </a:r>
            <a:r>
              <a:rPr sz="108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080" b="0" dirty="0" err="1">
                <a:solidFill>
                  <a:srgbClr val="334155"/>
                </a:solidFill>
                <a:latin typeface="Lato"/>
              </a:rPr>
              <a:t>stroka</a:t>
            </a:r>
            <a:endParaRPr sz="1080" b="0" dirty="0">
              <a:solidFill>
                <a:srgbClr val="334155"/>
              </a:solidFill>
              <a:latin typeface="Lat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78240" y="2560320"/>
            <a:ext cx="1965960" cy="685800"/>
          </a:xfrm>
          <a:prstGeom prst="roundRect">
            <a:avLst/>
          </a:prstGeom>
          <a:solidFill>
            <a:srgbClr val="F8FAFC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73152" rtlCol="0" anchor="ctr"/>
          <a:lstStyle/>
          <a:p>
            <a:pPr algn="ctr"/>
            <a:r>
              <a:rPr lang="sl-SI" sz="1700" b="1" dirty="0">
                <a:solidFill>
                  <a:srgbClr val="003366"/>
                </a:solidFill>
                <a:latin typeface="Poppins"/>
              </a:rPr>
              <a:t>26</a:t>
            </a:r>
            <a:r>
              <a:rPr sz="1700" b="1" dirty="0">
                <a:solidFill>
                  <a:srgbClr val="003366"/>
                </a:solidFill>
                <a:latin typeface="Poppins"/>
              </a:rPr>
              <a:t>,</a:t>
            </a:r>
            <a:r>
              <a:rPr lang="sl-SI" sz="1700" b="1" dirty="0">
                <a:solidFill>
                  <a:srgbClr val="003366"/>
                </a:solidFill>
                <a:latin typeface="Poppins"/>
              </a:rPr>
              <a:t>6</a:t>
            </a:r>
            <a:r>
              <a:rPr sz="1700" b="1" dirty="0">
                <a:solidFill>
                  <a:srgbClr val="003366"/>
                </a:solidFill>
                <a:latin typeface="Poppins"/>
              </a:rPr>
              <a:t> </a:t>
            </a:r>
            <a:r>
              <a:rPr sz="1700" b="1" dirty="0" err="1">
                <a:solidFill>
                  <a:srgbClr val="003366"/>
                </a:solidFill>
                <a:latin typeface="Poppins"/>
              </a:rPr>
              <a:t>mio</a:t>
            </a:r>
            <a:r>
              <a:rPr sz="1700" b="1" dirty="0">
                <a:solidFill>
                  <a:srgbClr val="003366"/>
                </a:solidFill>
                <a:latin typeface="Poppins"/>
              </a:rPr>
              <a:t> EUR</a:t>
            </a:r>
          </a:p>
          <a:p>
            <a:r>
              <a:rPr lang="sl-SI" sz="1080" b="0" dirty="0">
                <a:solidFill>
                  <a:srgbClr val="334155"/>
                </a:solidFill>
                <a:latin typeface="Lato"/>
              </a:rPr>
              <a:t>sredstev (</a:t>
            </a:r>
            <a:r>
              <a:rPr sz="1080" b="0" dirty="0">
                <a:solidFill>
                  <a:srgbClr val="334155"/>
                </a:solidFill>
                <a:latin typeface="Lato"/>
              </a:rPr>
              <a:t>EU </a:t>
            </a:r>
            <a:r>
              <a:rPr sz="1080" b="0" dirty="0" err="1">
                <a:solidFill>
                  <a:srgbClr val="334155"/>
                </a:solidFill>
                <a:latin typeface="Lato"/>
              </a:rPr>
              <a:t>prispevek</a:t>
            </a:r>
            <a:r>
              <a:rPr sz="1080" b="0" dirty="0">
                <a:solidFill>
                  <a:srgbClr val="334155"/>
                </a:solidFill>
                <a:latin typeface="Lato"/>
              </a:rPr>
              <a:t> LIFE</a:t>
            </a:r>
            <a:r>
              <a:rPr lang="sl-SI" sz="1080" b="0" dirty="0">
                <a:solidFill>
                  <a:srgbClr val="334155"/>
                </a:solidFill>
                <a:latin typeface="Lato"/>
              </a:rPr>
              <a:t> 14,2 mio EUR)</a:t>
            </a:r>
            <a:endParaRPr sz="1080" b="0" dirty="0">
              <a:solidFill>
                <a:srgbClr val="334155"/>
              </a:solidFill>
              <a:latin typeface="Lat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6384" y="4033515"/>
            <a:ext cx="2240280" cy="9144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rIns="109728" rtlCol="0" anchor="ctr"/>
          <a:lstStyle/>
          <a:p>
            <a:pPr algn="ctr"/>
            <a:r>
              <a:rPr sz="1420" b="1">
                <a:solidFill>
                  <a:srgbClr val="003366"/>
                </a:solidFill>
                <a:latin typeface="Lato"/>
              </a:rPr>
              <a:t>Ocene tveganj</a:t>
            </a:r>
          </a:p>
          <a:p>
            <a:pPr algn="ctr"/>
            <a:r>
              <a:rPr sz="1150" b="0">
                <a:solidFill>
                  <a:srgbClr val="334155"/>
                </a:solidFill>
                <a:latin typeface="Lato"/>
              </a:rPr>
              <a:t>vročina, poplave,
neurja, suše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9816" y="4254333"/>
            <a:ext cx="201168" cy="365760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 algn="ctr">
              <a:defRPr sz="2400" b="1">
                <a:solidFill>
                  <a:srgbClr val="77B82A"/>
                </a:solidFill>
                <a:latin typeface="Poppins"/>
              </a:defRPr>
            </a:pPr>
            <a:r>
              <a:t>→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83864" y="4033515"/>
            <a:ext cx="2240280" cy="9144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rIns="109728" rtlCol="0" anchor="ctr"/>
          <a:lstStyle/>
          <a:p>
            <a:pPr algn="ctr"/>
            <a:r>
              <a:rPr sz="1420" b="1">
                <a:solidFill>
                  <a:srgbClr val="003366"/>
                </a:solidFill>
                <a:latin typeface="Lato"/>
              </a:rPr>
              <a:t>Prioritete</a:t>
            </a:r>
          </a:p>
          <a:p>
            <a:pPr algn="ctr"/>
            <a:r>
              <a:rPr sz="1150" b="0">
                <a:solidFill>
                  <a:srgbClr val="334155"/>
                </a:solidFill>
                <a:latin typeface="Lato"/>
              </a:rPr>
              <a:t>sektorji in
ranljive skupine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7296" y="4254333"/>
            <a:ext cx="201168" cy="365760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 algn="ctr">
              <a:defRPr sz="2400" b="1">
                <a:solidFill>
                  <a:srgbClr val="77B82A"/>
                </a:solidFill>
                <a:latin typeface="Poppins"/>
              </a:defRPr>
            </a:pPr>
            <a:r>
              <a:rPr dirty="0"/>
              <a:t>→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81344" y="4033515"/>
            <a:ext cx="2240280" cy="914400"/>
          </a:xfrm>
          <a:prstGeom prst="roundRect">
            <a:avLst/>
          </a:prstGeom>
          <a:solidFill>
            <a:srgbClr val="EEF7EA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rIns="109728" rtlCol="0" anchor="ctr"/>
          <a:lstStyle/>
          <a:p>
            <a:pPr algn="ctr"/>
            <a:r>
              <a:rPr sz="1420" b="1" dirty="0">
                <a:solidFill>
                  <a:srgbClr val="003366"/>
                </a:solidFill>
                <a:latin typeface="Lato"/>
              </a:rPr>
              <a:t>LIFE4ADAPT</a:t>
            </a:r>
          </a:p>
          <a:p>
            <a:pPr algn="ctr"/>
            <a:r>
              <a:rPr sz="1150" b="0" dirty="0" err="1">
                <a:solidFill>
                  <a:srgbClr val="334155"/>
                </a:solidFill>
                <a:latin typeface="Lato"/>
              </a:rPr>
              <a:t>podatki</a:t>
            </a:r>
            <a:r>
              <a:rPr sz="115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150" b="0" dirty="0" err="1">
                <a:solidFill>
                  <a:srgbClr val="334155"/>
                </a:solidFill>
                <a:latin typeface="Lato"/>
              </a:rPr>
              <a:t>podpora</a:t>
            </a:r>
            <a:r>
              <a:rPr sz="1150" b="0" dirty="0">
                <a:solidFill>
                  <a:srgbClr val="334155"/>
                </a:solidFill>
                <a:latin typeface="Lato"/>
              </a:rPr>
              <a:t>,
</a:t>
            </a:r>
            <a:r>
              <a:rPr sz="1150" b="0" dirty="0" err="1">
                <a:solidFill>
                  <a:srgbClr val="334155"/>
                </a:solidFill>
                <a:latin typeface="Lato"/>
              </a:rPr>
              <a:t>piloti</a:t>
            </a:r>
            <a:r>
              <a:rPr sz="1150" b="0" dirty="0">
                <a:solidFill>
                  <a:srgbClr val="334155"/>
                </a:solidFill>
                <a:latin typeface="Lato"/>
              </a:rPr>
              <a:t>, finance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4776" y="4254333"/>
            <a:ext cx="201168" cy="365760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 algn="ctr">
              <a:defRPr sz="2400" b="1">
                <a:solidFill>
                  <a:srgbClr val="77B82A"/>
                </a:solidFill>
                <a:latin typeface="Poppins"/>
              </a:defRPr>
            </a:pPr>
            <a:r>
              <a:t>→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78824" y="4033515"/>
            <a:ext cx="2240280" cy="9144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rIns="109728" rtlCol="0" anchor="ctr"/>
          <a:lstStyle/>
          <a:p>
            <a:pPr algn="ctr"/>
            <a:r>
              <a:rPr sz="1420" b="1">
                <a:solidFill>
                  <a:srgbClr val="003366"/>
                </a:solidFill>
                <a:latin typeface="Lato"/>
              </a:rPr>
              <a:t>Ukrepi</a:t>
            </a:r>
          </a:p>
          <a:p>
            <a:pPr algn="ctr"/>
            <a:r>
              <a:rPr sz="1150" b="0">
                <a:solidFill>
                  <a:srgbClr val="334155"/>
                </a:solidFill>
                <a:latin typeface="Lato"/>
              </a:rPr>
              <a:t>politike, RANP,
občine, investicije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2" y="5532120"/>
            <a:ext cx="10863072" cy="384048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>
              <a:defRPr sz="1430" b="1">
                <a:solidFill>
                  <a:srgbClr val="003366"/>
                </a:solidFill>
                <a:latin typeface="Lato"/>
              </a:defRPr>
            </a:pPr>
            <a:r>
              <a:t>Ključna dodana vrednost: projekt ni nova ocena tveganj, temveč izvedbeni mehanizem za prenos ugotovitev v znanje, odločitve in ukrepe.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/>
          <p:cNvSpPr txBox="1"/>
          <p:nvPr/>
        </p:nvSpPr>
        <p:spPr>
          <a:xfrm>
            <a:off x="666750" y="808285"/>
            <a:ext cx="2589170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150" b="1">
                <a:solidFill>
                  <a:srgbClr val="003366"/>
                </a:solidFill>
                <a:latin typeface="Poppins"/>
              </a:defRPr>
            </a:pPr>
            <a:r>
              <a:rPr dirty="0"/>
              <a:t>LIFE4ADAPT</a:t>
            </a:r>
          </a:p>
        </p:txBody>
      </p:sp>
      <p:sp>
        <p:nvSpPr>
          <p:cNvPr id="5" name="green_header_line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66750" y="1618488"/>
            <a:ext cx="10858500" cy="502920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/>
          <a:p>
            <a:pPr>
              <a:defRPr sz="1725" b="0">
                <a:solidFill>
                  <a:srgbClr val="334155"/>
                </a:solidFill>
                <a:latin typeface="Lato"/>
              </a:defRPr>
            </a:pPr>
            <a:r>
              <a:t>Projekt podpira celoten cikel prilagajanja: od podatkov in usklajevanja do lokalne izvedbe, dobrih praks, financiranja in spremljanja učinkov.</a:t>
            </a:r>
          </a:p>
        </p:txBody>
      </p:sp>
      <p:sp>
        <p:nvSpPr>
          <p:cNvPr id="7" name="card_Podatkovna podlaga"/>
          <p:cNvSpPr/>
          <p:nvPr/>
        </p:nvSpPr>
        <p:spPr>
          <a:xfrm>
            <a:off x="667512" y="2331720"/>
            <a:ext cx="4800600" cy="1417320"/>
          </a:xfrm>
          <a:prstGeom prst="roundRect">
            <a:avLst/>
          </a:prstGeom>
          <a:solidFill>
            <a:srgbClr val="EEF7EA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18872" rIns="137160" bIns="91440" rtlCol="0" anchor="ctr"/>
          <a:lstStyle/>
          <a:p>
            <a:pPr>
              <a:spcAft>
                <a:spcPts val="600"/>
              </a:spcAft>
            </a:pPr>
            <a:r>
              <a:rPr sz="1680" b="1" dirty="0" err="1">
                <a:solidFill>
                  <a:srgbClr val="003366"/>
                </a:solidFill>
                <a:latin typeface="Lato"/>
              </a:rPr>
              <a:t>Podatkovna</a:t>
            </a:r>
            <a:r>
              <a:rPr sz="1680" b="1" dirty="0">
                <a:solidFill>
                  <a:srgbClr val="003366"/>
                </a:solidFill>
                <a:latin typeface="Lato"/>
              </a:rPr>
              <a:t> </a:t>
            </a:r>
            <a:r>
              <a:rPr sz="1680" b="1" dirty="0" err="1">
                <a:solidFill>
                  <a:srgbClr val="003366"/>
                </a:solidFill>
                <a:latin typeface="Lato"/>
              </a:rPr>
              <a:t>podlaga</a:t>
            </a:r>
            <a:endParaRPr sz="1680" b="1" dirty="0">
              <a:solidFill>
                <a:srgbClr val="003366"/>
              </a:solidFill>
              <a:latin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290" b="0" dirty="0">
                <a:solidFill>
                  <a:srgbClr val="334155"/>
                </a:solidFill>
                <a:latin typeface="Lato"/>
              </a:rPr>
              <a:t>ARSO Center za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podnebne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storitve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podnebne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projekcije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izvedene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spremenljivke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in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usmeritve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za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uporabo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podatkov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v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sektorjih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.</a:t>
            </a:r>
          </a:p>
        </p:txBody>
      </p:sp>
      <p:sp>
        <p:nvSpPr>
          <p:cNvPr id="8" name="card_Upravljanje in polit"/>
          <p:cNvSpPr/>
          <p:nvPr/>
        </p:nvSpPr>
        <p:spPr>
          <a:xfrm>
            <a:off x="5806440" y="2331720"/>
            <a:ext cx="4800600" cy="14173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18872" rIns="137160" bIns="91440" rtlCol="0" anchor="ctr"/>
          <a:lstStyle/>
          <a:p>
            <a:pPr>
              <a:spcAft>
                <a:spcPts val="600"/>
              </a:spcAft>
            </a:pPr>
            <a:r>
              <a:rPr sz="1680" b="1" dirty="0" err="1">
                <a:solidFill>
                  <a:srgbClr val="003366"/>
                </a:solidFill>
                <a:latin typeface="Lato"/>
              </a:rPr>
              <a:t>Upravljanje</a:t>
            </a:r>
            <a:r>
              <a:rPr sz="1680" b="1" dirty="0">
                <a:solidFill>
                  <a:srgbClr val="003366"/>
                </a:solidFill>
                <a:latin typeface="Lato"/>
              </a:rPr>
              <a:t> in </a:t>
            </a:r>
            <a:r>
              <a:rPr sz="1680" b="1" dirty="0" err="1">
                <a:solidFill>
                  <a:srgbClr val="003366"/>
                </a:solidFill>
                <a:latin typeface="Lato"/>
              </a:rPr>
              <a:t>politike</a:t>
            </a:r>
            <a:endParaRPr sz="1680" b="1" dirty="0">
              <a:solidFill>
                <a:srgbClr val="003366"/>
              </a:solidFill>
              <a:latin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290" b="0" dirty="0" err="1">
                <a:solidFill>
                  <a:srgbClr val="334155"/>
                </a:solidFill>
                <a:latin typeface="Lato"/>
              </a:rPr>
              <a:t>Medresorsko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usklajevanje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prenos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rezultatov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v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politike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in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načrte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ter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okrepljena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uporaba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CPVO/PVO in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podnebnega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preverjanja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.</a:t>
            </a:r>
          </a:p>
        </p:txBody>
      </p:sp>
      <p:sp>
        <p:nvSpPr>
          <p:cNvPr id="9" name="card_Operativna podpora"/>
          <p:cNvSpPr/>
          <p:nvPr/>
        </p:nvSpPr>
        <p:spPr>
          <a:xfrm>
            <a:off x="667512" y="3995928"/>
            <a:ext cx="4800600" cy="14173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18872" rIns="137160" bIns="91440" rtlCol="0" anchor="ctr"/>
          <a:lstStyle/>
          <a:p>
            <a:pPr>
              <a:spcAft>
                <a:spcPts val="600"/>
              </a:spcAft>
            </a:pPr>
            <a:r>
              <a:rPr sz="1680" b="1" dirty="0" err="1">
                <a:solidFill>
                  <a:srgbClr val="003366"/>
                </a:solidFill>
                <a:latin typeface="Lato"/>
              </a:rPr>
              <a:t>Operativna</a:t>
            </a:r>
            <a:r>
              <a:rPr sz="1680" b="1" dirty="0">
                <a:solidFill>
                  <a:srgbClr val="003366"/>
                </a:solidFill>
                <a:latin typeface="Lato"/>
              </a:rPr>
              <a:t> </a:t>
            </a:r>
            <a:r>
              <a:rPr sz="1680" b="1" dirty="0" err="1">
                <a:solidFill>
                  <a:srgbClr val="003366"/>
                </a:solidFill>
                <a:latin typeface="Lato"/>
              </a:rPr>
              <a:t>podpora</a:t>
            </a:r>
            <a:endParaRPr sz="1680" b="1" dirty="0">
              <a:solidFill>
                <a:srgbClr val="003366"/>
              </a:solidFill>
              <a:latin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290" b="0" dirty="0">
                <a:solidFill>
                  <a:srgbClr val="334155"/>
                </a:solidFill>
                <a:latin typeface="Lato"/>
              </a:rPr>
              <a:t>Podpora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občinam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in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regijam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prek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SOS/LCP,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usposabljanja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prenos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dobrih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praks</a:t>
            </a:r>
            <a:r>
              <a:rPr lang="sl-SI" sz="1290" b="0" dirty="0">
                <a:solidFill>
                  <a:srgbClr val="334155"/>
                </a:solidFill>
                <a:latin typeface="Lato"/>
              </a:rPr>
              <a:t>.</a:t>
            </a:r>
            <a:endParaRPr sz="1290" b="0" dirty="0">
              <a:solidFill>
                <a:srgbClr val="334155"/>
              </a:solidFill>
              <a:latin typeface="Lato"/>
            </a:endParaRPr>
          </a:p>
        </p:txBody>
      </p:sp>
      <p:sp>
        <p:nvSpPr>
          <p:cNvPr id="10" name="card_Izvedba, finance in "/>
          <p:cNvSpPr/>
          <p:nvPr/>
        </p:nvSpPr>
        <p:spPr>
          <a:xfrm>
            <a:off x="5806440" y="3995928"/>
            <a:ext cx="4800600" cy="1417320"/>
          </a:xfrm>
          <a:prstGeom prst="roundRect">
            <a:avLst/>
          </a:prstGeom>
          <a:solidFill>
            <a:srgbClr val="EEF7EA"/>
          </a:solidFill>
          <a:ln w="12700"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18872" rIns="137160" bIns="91440" rtlCol="0" anchor="ctr"/>
          <a:lstStyle/>
          <a:p>
            <a:pPr>
              <a:spcAft>
                <a:spcPts val="600"/>
              </a:spcAft>
            </a:pPr>
            <a:r>
              <a:rPr sz="1680" b="1" dirty="0" err="1">
                <a:solidFill>
                  <a:srgbClr val="003366"/>
                </a:solidFill>
                <a:latin typeface="Lato"/>
              </a:rPr>
              <a:t>Izvedba</a:t>
            </a:r>
            <a:r>
              <a:rPr sz="1680" b="1" dirty="0">
                <a:solidFill>
                  <a:srgbClr val="003366"/>
                </a:solidFill>
                <a:latin typeface="Lato"/>
              </a:rPr>
              <a:t>, finance in </a:t>
            </a:r>
            <a:r>
              <a:rPr sz="1680" b="1" dirty="0" err="1">
                <a:solidFill>
                  <a:srgbClr val="003366"/>
                </a:solidFill>
                <a:latin typeface="Lato"/>
              </a:rPr>
              <a:t>učenje</a:t>
            </a:r>
            <a:endParaRPr sz="1680" b="1" dirty="0">
              <a:solidFill>
                <a:srgbClr val="003366"/>
              </a:solidFill>
              <a:latin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290" b="0" dirty="0" err="1">
                <a:solidFill>
                  <a:srgbClr val="334155"/>
                </a:solidFill>
                <a:latin typeface="Lato"/>
              </a:rPr>
              <a:t>Pilotni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ukrepi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in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dobre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prakse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komunikacija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izobraževanje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finančni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mehanizmi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,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analiza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stroškov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/</a:t>
            </a:r>
            <a:r>
              <a:rPr sz="1290" b="0" dirty="0" err="1">
                <a:solidFill>
                  <a:srgbClr val="334155"/>
                </a:solidFill>
                <a:latin typeface="Lato"/>
              </a:rPr>
              <a:t>koristi</a:t>
            </a:r>
            <a:r>
              <a:rPr sz="1290" b="0" dirty="0">
                <a:solidFill>
                  <a:srgbClr val="334155"/>
                </a:solidFill>
                <a:latin typeface="Lato"/>
              </a:rPr>
              <a:t> ter M&amp;E.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/>
          <p:nvPr/>
        </p:nvSpPr>
        <p:spPr>
          <a:xfrm>
            <a:off x="666750" y="4570362"/>
            <a:ext cx="10858500" cy="3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Podnebna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ranljivost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sl-SI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viden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argument </a:t>
            </a: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pri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pogajanjih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evropski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25" b="1" i="0" u="none" strike="noStrike" cap="none" dirty="0" err="1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proračun</a:t>
            </a:r>
            <a:r>
              <a:rPr lang="en-US" sz="1725" b="1" i="0" u="none" strike="noStrike" cap="none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graphicFrame>
        <p:nvGraphicFramePr>
          <p:cNvPr id="291" name="Google Shape;291;p28"/>
          <p:cNvGraphicFramePr/>
          <p:nvPr/>
        </p:nvGraphicFramePr>
        <p:xfrm>
          <a:off x="666750" y="1922710"/>
          <a:ext cx="10858500" cy="2361900"/>
        </p:xfrm>
        <a:graphic>
          <a:graphicData uri="http://schemas.openxmlformats.org/drawingml/2006/table">
            <a:tbl>
              <a:tblPr firstRow="1" bandRow="1">
                <a:noFill/>
                <a:tableStyleId>{1A1449A0-8746-4AEA-B165-0975E1E40759}</a:tableStyleId>
              </a:tblPr>
              <a:tblGrid>
                <a:gridCol w="76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Mejnik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Časovna točka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European Climate Risk Assessment (EUCRA)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Integriran okvir za podnebno odpornost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polovica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European Climate Risk Assessment (EUCRA II)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75" b="0" i="0" u="none" strike="noStrike" cap="none" dirty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2028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2" name="Google Shape;292;p28"/>
          <p:cNvSpPr/>
          <p:nvPr/>
        </p:nvSpPr>
        <p:spPr>
          <a:xfrm>
            <a:off x="666750" y="3119883"/>
            <a:ext cx="768652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353276" y="3119883"/>
            <a:ext cx="317197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666750" y="3695104"/>
            <a:ext cx="768652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8353276" y="3695104"/>
            <a:ext cx="317197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666750" y="4270325"/>
            <a:ext cx="768652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353276" y="4270325"/>
            <a:ext cx="317197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666750" y="808285"/>
            <a:ext cx="114014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Evropski okvir in časovnica</a:t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666750" y="1455985"/>
            <a:ext cx="10858500" cy="38100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E10397-0A31-A033-446E-F4A48CAA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7" y="5029159"/>
            <a:ext cx="8226410" cy="18288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630042"/>
            <a:ext cx="108585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2"/>
          <p:cNvSpPr txBox="1"/>
          <p:nvPr/>
        </p:nvSpPr>
        <p:spPr>
          <a:xfrm>
            <a:off x="395287" y="1733550"/>
            <a:ext cx="114014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Hvala za pozornost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666750" y="3372742"/>
            <a:ext cx="108585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Vprašanja in diskusija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857250" y="5030092"/>
            <a:ext cx="10477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Ministrstvo za okolje, podnebje in energijo | www.gov.si/mope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625</Words>
  <Application>Microsoft Office PowerPoint</Application>
  <PresentationFormat>Širokozaslonsko</PresentationFormat>
  <Paragraphs>86</Paragraphs>
  <Slides>9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Poppins</vt:lpstr>
      <vt:lpstr>Inter</vt:lpstr>
      <vt:lpstr>Calibri</vt:lpstr>
      <vt:lpstr>Lato</vt:lpstr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Andreja.Pogacar@gov.si</dc:creator>
  <cp:lastModifiedBy>Senka</cp:lastModifiedBy>
  <cp:revision>21</cp:revision>
  <cp:lastPrinted>2026-06-01T04:58:35Z</cp:lastPrinted>
  <dcterms:modified xsi:type="dcterms:W3CDTF">2026-06-03T12:27:37Z</dcterms:modified>
</cp:coreProperties>
</file>