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6" r:id="rId7"/>
    <p:sldId id="267" r:id="rId8"/>
    <p:sldId id="268" r:id="rId9"/>
    <p:sldId id="260" r:id="rId10"/>
    <p:sldId id="261" r:id="rId11"/>
    <p:sldId id="262" r:id="rId12"/>
    <p:sldId id="263" r:id="rId13"/>
    <p:sldId id="274" r:id="rId14"/>
    <p:sldId id="273" r:id="rId15"/>
    <p:sldId id="275" r:id="rId16"/>
    <p:sldId id="276" r:id="rId17"/>
    <p:sldId id="271" r:id="rId18"/>
    <p:sldId id="272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53"/>
  </p:normalViewPr>
  <p:slideViewPr>
    <p:cSldViewPr snapToGrid="0" snapToObjects="1">
      <p:cViewPr>
        <p:scale>
          <a:sx n="123" d="100"/>
          <a:sy n="123" d="100"/>
        </p:scale>
        <p:origin x="152" y="-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2956-7581-1F44-9E46-E55BFA87E29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900-8873-EA4F-9924-A026F11A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1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2956-7581-1F44-9E46-E55BFA87E29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900-8873-EA4F-9924-A026F11A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4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2956-7581-1F44-9E46-E55BFA87E29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900-8873-EA4F-9924-A026F11A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6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2956-7581-1F44-9E46-E55BFA87E29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900-8873-EA4F-9924-A026F11A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4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2956-7581-1F44-9E46-E55BFA87E29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900-8873-EA4F-9924-A026F11A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3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2956-7581-1F44-9E46-E55BFA87E29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900-8873-EA4F-9924-A026F11A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2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2956-7581-1F44-9E46-E55BFA87E29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900-8873-EA4F-9924-A026F11A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2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2956-7581-1F44-9E46-E55BFA87E29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900-8873-EA4F-9924-A026F11A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2956-7581-1F44-9E46-E55BFA87E29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900-8873-EA4F-9924-A026F11A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5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2956-7581-1F44-9E46-E55BFA87E29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900-8873-EA4F-9924-A026F11A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9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2956-7581-1F44-9E46-E55BFA87E29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4900-8873-EA4F-9924-A026F11A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0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E2956-7581-1F44-9E46-E55BFA87E294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E4900-8873-EA4F-9924-A026F11A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0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Uredba%20o%20ravnanju%20v%20kriznih%20razmerah%20in%20primeru%20vis&#780;je%20sile" TargetMode="External"/><Relationship Id="rId3" Type="http://schemas.openxmlformats.org/officeDocument/2006/relationships/hyperlink" Target="https://eur-lex.europa.eu/legal-content/sl/TXT/?uri=OJ:L_202401348" TargetMode="External"/><Relationship Id="rId7" Type="http://schemas.openxmlformats.org/officeDocument/2006/relationships/hyperlink" Target="https://eur-lex.europa.eu/legal-content/sl/TXT/?uri=CELEX:32024R1350" TargetMode="External"/><Relationship Id="rId2" Type="http://schemas.openxmlformats.org/officeDocument/2006/relationships/hyperlink" Target="https://eur-lex.europa.eu/legal-content/sl/TXT/?uri=OJ:L_20240135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-lex.europa.eu/legal-content/sl/TXT/?uri=OJ:L_202401346" TargetMode="External"/><Relationship Id="rId5" Type="http://schemas.openxmlformats.org/officeDocument/2006/relationships/hyperlink" Target="https://eur-lex.europa.eu/legal-content/sl/TXT/?uri=OJ:L_202401347" TargetMode="External"/><Relationship Id="rId4" Type="http://schemas.openxmlformats.org/officeDocument/2006/relationships/hyperlink" Target="https://eur-lex.europa.eu/legal-content/sl/TXT/?uri=CELEX:32024R135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sl/TXT/?uri=OJ:L_20240135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sl/TXT/?uri=OJ:L_20240134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sl/TXT/?uri=OJ:L_202401346" TargetMode="External"/><Relationship Id="rId2" Type="http://schemas.openxmlformats.org/officeDocument/2006/relationships/hyperlink" Target="https://eur-lex.europa.eu/legal-content/sl/TXT/?uri=CELEX:32024R135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sl/TXT/?uri=CELEX:32024R1350" TargetMode="External"/><Relationship Id="rId2" Type="http://schemas.openxmlformats.org/officeDocument/2006/relationships/hyperlink" Target="https://eur-lex.europa.eu/legal-content/sl/TXT/?uri=OJ:L_20240134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Uredba%20o%20ravnanju%20v%20kriznih%20razmerah%20in%20primeru%20vis&#780;je%20s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24B35-8BBE-4A41-B25A-E0015E3D2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7287"/>
            <a:ext cx="9144000" cy="1802676"/>
          </a:xfrm>
        </p:spPr>
        <p:txBody>
          <a:bodyPr/>
          <a:lstStyle/>
          <a:p>
            <a:r>
              <a:rPr lang="en-US" dirty="0"/>
              <a:t>ZAŠČITA OTROK BREZ SPREMSTVA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6B638-0F89-734E-AA45-BA27C56BF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796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PAKT O AZILU IN MIGRACIJAH</a:t>
            </a:r>
          </a:p>
          <a:p>
            <a:endParaRPr lang="en-US" dirty="0"/>
          </a:p>
          <a:p>
            <a:pPr algn="l"/>
            <a:r>
              <a:rPr lang="en-US" dirty="0" err="1"/>
              <a:t>Usposabljanje</a:t>
            </a:r>
            <a:r>
              <a:rPr lang="en-US" dirty="0"/>
              <a:t> v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COAST,</a:t>
            </a:r>
          </a:p>
          <a:p>
            <a:pPr algn="l"/>
            <a:r>
              <a:rPr lang="en-US" dirty="0" err="1"/>
              <a:t>Urša</a:t>
            </a:r>
            <a:r>
              <a:rPr lang="en-US" dirty="0"/>
              <a:t> </a:t>
            </a:r>
            <a:r>
              <a:rPr lang="en-US" dirty="0" err="1"/>
              <a:t>Regvar</a:t>
            </a:r>
            <a:r>
              <a:rPr lang="en-US" dirty="0"/>
              <a:t>, </a:t>
            </a:r>
            <a:r>
              <a:rPr lang="en-US" dirty="0" err="1"/>
              <a:t>vodja</a:t>
            </a:r>
            <a:r>
              <a:rPr lang="en-US" dirty="0"/>
              <a:t> </a:t>
            </a:r>
            <a:r>
              <a:rPr lang="en-US" dirty="0" err="1"/>
              <a:t>azila</a:t>
            </a:r>
            <a:r>
              <a:rPr lang="en-US" dirty="0"/>
              <a:t> in </a:t>
            </a:r>
            <a:r>
              <a:rPr lang="en-US" dirty="0" err="1"/>
              <a:t>migracij</a:t>
            </a:r>
            <a:endParaRPr lang="en-US" dirty="0"/>
          </a:p>
          <a:p>
            <a:pPr algn="l"/>
            <a:r>
              <a:rPr lang="en-US" dirty="0"/>
              <a:t>PIC , 17. 10. 2025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789EC-7C7B-514C-934F-95C7D25F5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28" y="655351"/>
            <a:ext cx="1412479" cy="959861"/>
          </a:xfrm>
          <a:prstGeom prst="rect">
            <a:avLst/>
          </a:prstGeom>
        </p:spPr>
      </p:pic>
      <p:sp>
        <p:nvSpPr>
          <p:cNvPr id="6" name="Freeform 15">
            <a:extLst>
              <a:ext uri="{FF2B5EF4-FFF2-40B4-BE49-F238E27FC236}">
                <a16:creationId xmlns:a16="http://schemas.microsoft.com/office/drawing/2014/main" id="{3D51285D-9D6A-3445-9A34-1175B7EF6EB6}"/>
              </a:ext>
            </a:extLst>
          </p:cNvPr>
          <p:cNvSpPr/>
          <p:nvPr/>
        </p:nvSpPr>
        <p:spPr>
          <a:xfrm>
            <a:off x="8040162" y="734340"/>
            <a:ext cx="3349327" cy="654621"/>
          </a:xfrm>
          <a:custGeom>
            <a:avLst/>
            <a:gdLst/>
            <a:ahLst/>
            <a:cxnLst/>
            <a:rect l="l" t="t" r="r" b="b"/>
            <a:pathLst>
              <a:path w="8504054" h="1779640">
                <a:moveTo>
                  <a:pt x="0" y="0"/>
                </a:moveTo>
                <a:lnTo>
                  <a:pt x="8504054" y="0"/>
                </a:lnTo>
                <a:lnTo>
                  <a:pt x="8504054" y="1779641"/>
                </a:lnTo>
                <a:lnTo>
                  <a:pt x="0" y="1779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4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0A72-FCFD-F64A-B3EC-697551F7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IZZIVI PRI IMPLEMENTACIJI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8DF5-EC61-094A-9ADC-25EFECE43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preverjanje</a:t>
            </a:r>
            <a:r>
              <a:rPr lang="en-US" dirty="0"/>
              <a:t> </a:t>
            </a:r>
            <a:r>
              <a:rPr lang="en-US" dirty="0" err="1"/>
              <a:t>opravljeno</a:t>
            </a:r>
            <a:r>
              <a:rPr lang="en-US" dirty="0"/>
              <a:t> in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bomo</a:t>
            </a:r>
            <a:r>
              <a:rPr lang="en-US" dirty="0"/>
              <a:t> </a:t>
            </a:r>
            <a:r>
              <a:rPr lang="en-US" dirty="0" err="1"/>
              <a:t>imeli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o </a:t>
            </a:r>
            <a:r>
              <a:rPr lang="en-US" dirty="0" err="1"/>
              <a:t>preverjanju</a:t>
            </a:r>
            <a:r>
              <a:rPr lang="en-US" dirty="0"/>
              <a:t>?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bodo</a:t>
            </a:r>
            <a:r>
              <a:rPr lang="en-US" dirty="0"/>
              <a:t> </a:t>
            </a:r>
            <a:r>
              <a:rPr lang="en-US" dirty="0" err="1"/>
              <a:t>prosilci</a:t>
            </a:r>
            <a:r>
              <a:rPr lang="en-US" dirty="0"/>
              <a:t> </a:t>
            </a:r>
            <a:r>
              <a:rPr lang="en-US" dirty="0" err="1"/>
              <a:t>imeli</a:t>
            </a:r>
            <a:r>
              <a:rPr lang="en-US" dirty="0"/>
              <a:t> </a:t>
            </a:r>
            <a:r>
              <a:rPr lang="en-US" dirty="0" err="1"/>
              <a:t>dostop</a:t>
            </a:r>
            <a:r>
              <a:rPr lang="en-US" dirty="0"/>
              <a:t> do </a:t>
            </a:r>
            <a:r>
              <a:rPr lang="en-US" dirty="0" err="1"/>
              <a:t>azilnega</a:t>
            </a:r>
            <a:r>
              <a:rPr lang="en-US" dirty="0"/>
              <a:t> </a:t>
            </a:r>
            <a:r>
              <a:rPr lang="en-US" dirty="0" err="1"/>
              <a:t>postopka</a:t>
            </a:r>
            <a:r>
              <a:rPr lang="en-US" dirty="0"/>
              <a:t>?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bodo</a:t>
            </a:r>
            <a:r>
              <a:rPr lang="en-US" dirty="0"/>
              <a:t> </a:t>
            </a:r>
            <a:r>
              <a:rPr lang="en-US" dirty="0" err="1"/>
              <a:t>prosilci</a:t>
            </a:r>
            <a:r>
              <a:rPr lang="en-US" dirty="0"/>
              <a:t> v </a:t>
            </a:r>
            <a:r>
              <a:rPr lang="en-US" dirty="0" err="1"/>
              <a:t>postopku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/>
              <a:t>uveljavljali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pravice</a:t>
            </a:r>
            <a:r>
              <a:rPr lang="en-US" dirty="0"/>
              <a:t> in </a:t>
            </a:r>
            <a:r>
              <a:rPr lang="en-US" dirty="0" err="1"/>
              <a:t>izpolnjevali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obveznosti</a:t>
            </a:r>
            <a:r>
              <a:rPr lang="en-US" dirty="0"/>
              <a:t> (</a:t>
            </a:r>
            <a:r>
              <a:rPr lang="en-US" dirty="0" err="1"/>
              <a:t>krajši</a:t>
            </a:r>
            <a:r>
              <a:rPr lang="en-US" dirty="0"/>
              <a:t> </a:t>
            </a:r>
            <a:r>
              <a:rPr lang="en-US" dirty="0" err="1"/>
              <a:t>roki</a:t>
            </a:r>
            <a:r>
              <a:rPr lang="en-US" dirty="0"/>
              <a:t>)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kakšen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bodo</a:t>
            </a:r>
            <a:r>
              <a:rPr lang="en-US" dirty="0"/>
              <a:t> </a:t>
            </a:r>
            <a:r>
              <a:rPr lang="en-US" dirty="0" err="1"/>
              <a:t>urejeni</a:t>
            </a:r>
            <a:r>
              <a:rPr lang="en-US" dirty="0"/>
              <a:t> </a:t>
            </a:r>
            <a:r>
              <a:rPr lang="en-US" dirty="0" err="1"/>
              <a:t>materialni</a:t>
            </a:r>
            <a:r>
              <a:rPr lang="en-US" dirty="0"/>
              <a:t> </a:t>
            </a:r>
            <a:r>
              <a:rPr lang="en-US" dirty="0" err="1"/>
              <a:t>pogoji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sprejem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pravice</a:t>
            </a:r>
            <a:r>
              <a:rPr lang="en-US" dirty="0"/>
              <a:t> </a:t>
            </a:r>
            <a:r>
              <a:rPr lang="en-US" dirty="0" err="1"/>
              <a:t>prosilcev</a:t>
            </a:r>
            <a:r>
              <a:rPr lang="en-US" dirty="0"/>
              <a:t> – </a:t>
            </a:r>
            <a:r>
              <a:rPr lang="en-US" dirty="0" err="1"/>
              <a:t>dostop</a:t>
            </a:r>
            <a:r>
              <a:rPr lang="en-US" dirty="0"/>
              <a:t> do </a:t>
            </a:r>
            <a:r>
              <a:rPr lang="en-US" dirty="0" err="1"/>
              <a:t>trga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 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0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EBF7F-FAAE-6C47-AF7C-2A67EE842C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ZAŠČITA OTROK BREZ SPREMSTVA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10EFD-D8E8-FF41-B3FC-BA78400CE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765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VLOGA IN IZZIVI ZAKONITIH ZASTOPNIKOV PRI PREHODU V ODRASLOST </a:t>
            </a:r>
          </a:p>
          <a:p>
            <a:pPr algn="l"/>
            <a:endParaRPr lang="en-US" dirty="0"/>
          </a:p>
          <a:p>
            <a:pPr algn="l"/>
            <a:r>
              <a:rPr lang="en-US" dirty="0" err="1"/>
              <a:t>Usposabljanje</a:t>
            </a:r>
            <a:r>
              <a:rPr lang="en-US" dirty="0"/>
              <a:t> v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COAST</a:t>
            </a:r>
          </a:p>
          <a:p>
            <a:pPr algn="l"/>
            <a:r>
              <a:rPr lang="en-US" dirty="0" err="1"/>
              <a:t>Urša</a:t>
            </a:r>
            <a:r>
              <a:rPr lang="en-US" dirty="0"/>
              <a:t> </a:t>
            </a:r>
            <a:r>
              <a:rPr lang="en-US" dirty="0" err="1"/>
              <a:t>Regvar</a:t>
            </a:r>
            <a:r>
              <a:rPr lang="en-US" dirty="0"/>
              <a:t>, </a:t>
            </a:r>
            <a:r>
              <a:rPr lang="en-US" dirty="0" err="1"/>
              <a:t>vodja</a:t>
            </a:r>
            <a:r>
              <a:rPr lang="en-US" dirty="0"/>
              <a:t> </a:t>
            </a:r>
            <a:r>
              <a:rPr lang="en-US" dirty="0" err="1"/>
              <a:t>azila</a:t>
            </a:r>
            <a:r>
              <a:rPr lang="en-US" dirty="0"/>
              <a:t> in </a:t>
            </a:r>
            <a:r>
              <a:rPr lang="en-US" dirty="0" err="1"/>
              <a:t>migracij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PIC, 17. 10. 2025. </a:t>
            </a:r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334CFD01-C2D2-2E45-9EB2-411871B6C8D9}"/>
              </a:ext>
            </a:extLst>
          </p:cNvPr>
          <p:cNvSpPr/>
          <p:nvPr/>
        </p:nvSpPr>
        <p:spPr>
          <a:xfrm>
            <a:off x="7905509" y="650913"/>
            <a:ext cx="3620307" cy="758749"/>
          </a:xfrm>
          <a:custGeom>
            <a:avLst/>
            <a:gdLst/>
            <a:ahLst/>
            <a:cxnLst/>
            <a:rect l="l" t="t" r="r" b="b"/>
            <a:pathLst>
              <a:path w="8504054" h="1779640">
                <a:moveTo>
                  <a:pt x="0" y="0"/>
                </a:moveTo>
                <a:lnTo>
                  <a:pt x="8504054" y="0"/>
                </a:lnTo>
                <a:lnTo>
                  <a:pt x="8504054" y="1779641"/>
                </a:lnTo>
                <a:lnTo>
                  <a:pt x="0" y="17796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B7BDB-A15E-1445-B881-E6732E5B5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28" y="655351"/>
            <a:ext cx="1275163" cy="86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2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1ADD-04F1-9640-994E-B45CD57B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KAJ JE PREHOD V ODRASLOST?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F2CB1-8E48-B74C-A485-DC66F36D6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709"/>
            <a:ext cx="10515600" cy="4672254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b="1" dirty="0" err="1"/>
              <a:t>proces</a:t>
            </a:r>
            <a:r>
              <a:rPr lang="en-US" dirty="0"/>
              <a:t> </a:t>
            </a:r>
            <a:r>
              <a:rPr lang="en-US" dirty="0" err="1"/>
              <a:t>tekom</a:t>
            </a:r>
            <a:r>
              <a:rPr lang="en-US" dirty="0"/>
              <a:t> </a:t>
            </a:r>
            <a:r>
              <a:rPr lang="en-US" dirty="0" err="1"/>
              <a:t>katerega</a:t>
            </a:r>
            <a:r>
              <a:rPr lang="en-US" dirty="0"/>
              <a:t> </a:t>
            </a:r>
            <a:r>
              <a:rPr lang="en-US" dirty="0" err="1"/>
              <a:t>mladoletnik</a:t>
            </a:r>
            <a:r>
              <a:rPr lang="en-US" dirty="0"/>
              <a:t> </a:t>
            </a:r>
            <a:r>
              <a:rPr lang="en-US" dirty="0" err="1"/>
              <a:t>doseže</a:t>
            </a:r>
            <a:r>
              <a:rPr lang="en-US" dirty="0"/>
              <a:t> </a:t>
            </a:r>
            <a:r>
              <a:rPr lang="en-US" dirty="0" err="1"/>
              <a:t>odraslost</a:t>
            </a:r>
            <a:r>
              <a:rPr lang="en-US" dirty="0"/>
              <a:t>, s </a:t>
            </a:r>
            <a:r>
              <a:rPr lang="en-US" dirty="0" err="1"/>
              <a:t>čimer</a:t>
            </a:r>
            <a:r>
              <a:rPr lang="en-US" dirty="0"/>
              <a:t> </a:t>
            </a:r>
            <a:r>
              <a:rPr lang="en-US" dirty="0" err="1"/>
              <a:t>preide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odvisnosti</a:t>
            </a:r>
            <a:r>
              <a:rPr lang="en-US" dirty="0"/>
              <a:t> v </a:t>
            </a:r>
            <a:r>
              <a:rPr lang="en-US" dirty="0" err="1"/>
              <a:t>samostojno</a:t>
            </a:r>
            <a:r>
              <a:rPr lang="en-US" dirty="0"/>
              <a:t> </a:t>
            </a:r>
            <a:r>
              <a:rPr lang="en-US" dirty="0" err="1"/>
              <a:t>življenje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polnopravni</a:t>
            </a:r>
            <a:r>
              <a:rPr lang="en-US" dirty="0"/>
              <a:t> </a:t>
            </a:r>
            <a:r>
              <a:rPr lang="en-US" dirty="0" err="1"/>
              <a:t>član</a:t>
            </a:r>
            <a:r>
              <a:rPr lang="en-US" dirty="0"/>
              <a:t> </a:t>
            </a:r>
            <a:r>
              <a:rPr lang="en-US" dirty="0" err="1"/>
              <a:t>družbe</a:t>
            </a:r>
            <a:r>
              <a:rPr lang="en-US" dirty="0"/>
              <a:t>. </a:t>
            </a:r>
            <a:r>
              <a:rPr lang="en-US" dirty="0" err="1"/>
              <a:t>Tekom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mladoleniki</a:t>
            </a:r>
            <a:r>
              <a:rPr lang="en-US" dirty="0"/>
              <a:t> </a:t>
            </a:r>
            <a:r>
              <a:rPr lang="en-US" dirty="0" err="1"/>
              <a:t>prevzamejo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vloge</a:t>
            </a:r>
            <a:r>
              <a:rPr lang="en-US" dirty="0"/>
              <a:t> in </a:t>
            </a:r>
            <a:r>
              <a:rPr lang="en-US" dirty="0" err="1"/>
              <a:t>naloge</a:t>
            </a:r>
            <a:r>
              <a:rPr lang="en-US" dirty="0"/>
              <a:t>, </a:t>
            </a:r>
            <a:r>
              <a:rPr lang="en-US" dirty="0" err="1"/>
              <a:t>povezane</a:t>
            </a:r>
            <a:r>
              <a:rPr lang="en-US" dirty="0"/>
              <a:t> s </a:t>
            </a:r>
            <a:r>
              <a:rPr lang="en-US" dirty="0" err="1"/>
              <a:t>pridobivanjem</a:t>
            </a:r>
            <a:r>
              <a:rPr lang="en-US" dirty="0"/>
              <a:t> </a:t>
            </a:r>
            <a:r>
              <a:rPr lang="en-US" dirty="0" err="1"/>
              <a:t>avtonomije</a:t>
            </a:r>
            <a:r>
              <a:rPr lang="en-US" dirty="0"/>
              <a:t> in </a:t>
            </a:r>
            <a:r>
              <a:rPr lang="en-US" dirty="0" err="1"/>
              <a:t>socialne</a:t>
            </a:r>
            <a:r>
              <a:rPr lang="en-US" dirty="0"/>
              <a:t> </a:t>
            </a:r>
            <a:r>
              <a:rPr lang="en-US" dirty="0" err="1"/>
              <a:t>integracije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področju</a:t>
            </a:r>
            <a:r>
              <a:rPr lang="en-US" dirty="0"/>
              <a:t>: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pravnega</a:t>
            </a:r>
            <a:r>
              <a:rPr lang="en-US" dirty="0"/>
              <a:t> </a:t>
            </a:r>
            <a:r>
              <a:rPr lang="en-US" dirty="0" err="1"/>
              <a:t>statusa</a:t>
            </a:r>
            <a:r>
              <a:rPr lang="en-US" dirty="0"/>
              <a:t>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izobrazbe</a:t>
            </a:r>
            <a:r>
              <a:rPr lang="en-US" dirty="0"/>
              <a:t>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zrelih</a:t>
            </a:r>
            <a:r>
              <a:rPr lang="en-US" dirty="0"/>
              <a:t> </a:t>
            </a:r>
            <a:r>
              <a:rPr lang="en-US" dirty="0" err="1"/>
              <a:t>odnosov</a:t>
            </a:r>
            <a:endParaRPr lang="en-US" dirty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finančne</a:t>
            </a:r>
            <a:r>
              <a:rPr lang="en-US" dirty="0"/>
              <a:t> </a:t>
            </a:r>
            <a:r>
              <a:rPr lang="en-US" dirty="0" err="1"/>
              <a:t>neodvisnosti</a:t>
            </a:r>
            <a:r>
              <a:rPr lang="en-US" dirty="0"/>
              <a:t>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stanovanjske</a:t>
            </a:r>
            <a:r>
              <a:rPr lang="en-US" dirty="0"/>
              <a:t> </a:t>
            </a:r>
            <a:r>
              <a:rPr lang="en-US" dirty="0" err="1"/>
              <a:t>neodvisnosti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28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D260B-B9CF-644F-B7BE-45AC81898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PREHOD V ODRASLOST V KONTEKSTU MIGRACIJ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53F4D-28C1-9941-992D-4EA9F979C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832"/>
            <a:ext cx="10515600" cy="4632157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specifične</a:t>
            </a:r>
            <a:r>
              <a:rPr lang="en-US" dirty="0"/>
              <a:t> </a:t>
            </a:r>
            <a:r>
              <a:rPr lang="en-US" dirty="0" err="1"/>
              <a:t>okoliščine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da </a:t>
            </a:r>
            <a:r>
              <a:rPr lang="en-US" dirty="0" err="1"/>
              <a:t>gre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otroke</a:t>
            </a:r>
            <a:r>
              <a:rPr lang="en-US" dirty="0"/>
              <a:t> </a:t>
            </a:r>
            <a:r>
              <a:rPr lang="en-US" dirty="0" err="1"/>
              <a:t>brez</a:t>
            </a:r>
            <a:r>
              <a:rPr lang="en-US" dirty="0"/>
              <a:t> </a:t>
            </a:r>
            <a:r>
              <a:rPr lang="en-US" dirty="0" err="1"/>
              <a:t>spremstva</a:t>
            </a:r>
            <a:r>
              <a:rPr lang="en-US" dirty="0"/>
              <a:t>: </a:t>
            </a:r>
            <a:r>
              <a:rPr lang="en-US" dirty="0" err="1"/>
              <a:t>nimajo</a:t>
            </a:r>
            <a:r>
              <a:rPr lang="en-US" dirty="0"/>
              <a:t> </a:t>
            </a:r>
            <a:r>
              <a:rPr lang="en-US" dirty="0" err="1"/>
              <a:t>družinskih</a:t>
            </a:r>
            <a:r>
              <a:rPr lang="en-US" dirty="0"/>
              <a:t> </a:t>
            </a:r>
            <a:r>
              <a:rPr lang="en-US" dirty="0" err="1"/>
              <a:t>članov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sorodnikov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identificirani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mladoletni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err="1"/>
              <a:t>tujci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err="1"/>
              <a:t>približujejo</a:t>
            </a:r>
            <a:r>
              <a:rPr lang="en-US" dirty="0"/>
              <a:t> se 18 </a:t>
            </a:r>
            <a:r>
              <a:rPr lang="en-US" dirty="0" err="1"/>
              <a:t>rojstnemu</a:t>
            </a:r>
            <a:r>
              <a:rPr lang="en-US" dirty="0"/>
              <a:t> </a:t>
            </a:r>
            <a:r>
              <a:rPr lang="en-US" dirty="0" err="1"/>
              <a:t>dnevu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upoštevati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, da so </a:t>
            </a:r>
            <a:r>
              <a:rPr lang="en-US" dirty="0" err="1"/>
              <a:t>adolescenti</a:t>
            </a:r>
            <a:r>
              <a:rPr lang="en-US" dirty="0"/>
              <a:t> – </a:t>
            </a:r>
            <a:r>
              <a:rPr lang="en-US" dirty="0" err="1"/>
              <a:t>adolescenca</a:t>
            </a:r>
            <a:r>
              <a:rPr lang="en-US" dirty="0"/>
              <a:t> je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sebi</a:t>
            </a:r>
            <a:r>
              <a:rPr lang="en-US" dirty="0"/>
              <a:t>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časovno</a:t>
            </a:r>
            <a:r>
              <a:rPr lang="en-US" dirty="0"/>
              <a:t> </a:t>
            </a:r>
            <a:r>
              <a:rPr lang="en-US" dirty="0" err="1"/>
              <a:t>obdobje</a:t>
            </a:r>
            <a:r>
              <a:rPr lang="en-US" dirty="0"/>
              <a:t> </a:t>
            </a:r>
            <a:r>
              <a:rPr lang="en-US" dirty="0" err="1"/>
              <a:t>tranzicije</a:t>
            </a:r>
            <a:r>
              <a:rPr lang="en-US" dirty="0"/>
              <a:t>.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err="1"/>
              <a:t>prehodu</a:t>
            </a:r>
            <a:r>
              <a:rPr lang="en-US" dirty="0"/>
              <a:t> se </a:t>
            </a:r>
            <a:r>
              <a:rPr lang="en-US" dirty="0" err="1"/>
              <a:t>pričakuje</a:t>
            </a:r>
            <a:r>
              <a:rPr lang="en-US" dirty="0"/>
              <a:t> da </a:t>
            </a:r>
            <a:r>
              <a:rPr lang="en-US" dirty="0" err="1"/>
              <a:t>bodo</a:t>
            </a:r>
            <a:r>
              <a:rPr lang="en-US" dirty="0"/>
              <a:t> </a:t>
            </a:r>
            <a:r>
              <a:rPr lang="en-US" dirty="0" err="1"/>
              <a:t>samozadostni</a:t>
            </a:r>
            <a:r>
              <a:rPr lang="en-US" dirty="0"/>
              <a:t> in </a:t>
            </a:r>
            <a:r>
              <a:rPr lang="en-US" dirty="0" err="1"/>
              <a:t>neodvisni</a:t>
            </a:r>
            <a:r>
              <a:rPr lang="en-US" dirty="0"/>
              <a:t> </a:t>
            </a:r>
            <a:r>
              <a:rPr lang="en-US" dirty="0" err="1"/>
              <a:t>vendar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 </a:t>
            </a:r>
            <a:r>
              <a:rPr lang="en-US" dirty="0" err="1"/>
              <a:t>niso</a:t>
            </a:r>
            <a:r>
              <a:rPr lang="en-US" dirty="0"/>
              <a:t> </a:t>
            </a:r>
            <a:r>
              <a:rPr lang="en-US" dirty="0" err="1"/>
              <a:t>nujno</a:t>
            </a:r>
            <a:r>
              <a:rPr lang="en-US" dirty="0"/>
              <a:t> </a:t>
            </a:r>
            <a:r>
              <a:rPr lang="en-US" dirty="0" err="1"/>
              <a:t>pripravljeni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t.i</a:t>
            </a:r>
            <a:r>
              <a:rPr lang="en-US" dirty="0"/>
              <a:t>. </a:t>
            </a:r>
            <a:r>
              <a:rPr lang="en-US" dirty="0" err="1"/>
              <a:t>trojna</a:t>
            </a:r>
            <a:r>
              <a:rPr lang="en-US" dirty="0"/>
              <a:t> </a:t>
            </a:r>
            <a:r>
              <a:rPr lang="en-US" dirty="0" err="1"/>
              <a:t>tranzicija</a:t>
            </a:r>
            <a:r>
              <a:rPr lang="en-US" dirty="0"/>
              <a:t>: v </a:t>
            </a:r>
            <a:r>
              <a:rPr lang="en-US" dirty="0" err="1"/>
              <a:t>odraslost</a:t>
            </a:r>
            <a:r>
              <a:rPr lang="en-US" dirty="0"/>
              <a:t>, </a:t>
            </a:r>
            <a:r>
              <a:rPr lang="en-US" dirty="0" err="1"/>
              <a:t>tranzicija</a:t>
            </a:r>
            <a:r>
              <a:rPr lang="en-US" dirty="0"/>
              <a:t> v novo </a:t>
            </a:r>
            <a:r>
              <a:rPr lang="en-US" dirty="0" err="1"/>
              <a:t>socialno</a:t>
            </a:r>
            <a:r>
              <a:rPr lang="en-US" dirty="0"/>
              <a:t> in </a:t>
            </a:r>
            <a:r>
              <a:rPr lang="en-US" dirty="0" err="1"/>
              <a:t>kulturno</a:t>
            </a:r>
            <a:r>
              <a:rPr lang="en-US" dirty="0"/>
              <a:t> </a:t>
            </a:r>
            <a:r>
              <a:rPr lang="en-US" dirty="0" err="1"/>
              <a:t>okolje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posledica</a:t>
            </a:r>
            <a:r>
              <a:rPr lang="en-US" dirty="0"/>
              <a:t> </a:t>
            </a:r>
            <a:r>
              <a:rPr lang="en-US" dirty="0" err="1"/>
              <a:t>migriranja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premagovanje</a:t>
            </a:r>
            <a:r>
              <a:rPr lang="en-US" dirty="0"/>
              <a:t> </a:t>
            </a:r>
            <a:r>
              <a:rPr lang="en-US" dirty="0" err="1"/>
              <a:t>travm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grajenje</a:t>
            </a:r>
            <a:r>
              <a:rPr lang="en-US" dirty="0"/>
              <a:t> </a:t>
            </a:r>
            <a:r>
              <a:rPr lang="en-US" dirty="0" err="1"/>
              <a:t>odpornosti</a:t>
            </a:r>
            <a:endParaRPr lang="en-US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36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D04A-DCC3-8D4D-B5A6-36FFE6DE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INDIVIDUALEN PRISTOP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06927-1142-3643-B025-A1DDD3D82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pomemembnost</a:t>
            </a:r>
            <a:r>
              <a:rPr lang="en-US" dirty="0"/>
              <a:t> </a:t>
            </a:r>
            <a:r>
              <a:rPr lang="en-US" dirty="0" err="1"/>
              <a:t>priprav</a:t>
            </a:r>
            <a:r>
              <a:rPr lang="en-US" dirty="0"/>
              <a:t> in </a:t>
            </a:r>
            <a:r>
              <a:rPr lang="en-US" dirty="0" err="1"/>
              <a:t>načrtovanja</a:t>
            </a:r>
            <a:r>
              <a:rPr lang="en-US" dirty="0"/>
              <a:t> </a:t>
            </a:r>
            <a:r>
              <a:rPr lang="en-US" dirty="0" err="1"/>
              <a:t>prehoda</a:t>
            </a:r>
            <a:r>
              <a:rPr lang="en-US" dirty="0"/>
              <a:t> v </a:t>
            </a:r>
            <a:r>
              <a:rPr lang="en-US" dirty="0" err="1"/>
              <a:t>odraslost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vključevanje</a:t>
            </a:r>
            <a:r>
              <a:rPr lang="en-US" dirty="0"/>
              <a:t> </a:t>
            </a:r>
            <a:r>
              <a:rPr lang="en-US" dirty="0" err="1"/>
              <a:t>otroka</a:t>
            </a:r>
            <a:r>
              <a:rPr lang="en-US" dirty="0"/>
              <a:t> in </a:t>
            </a:r>
            <a:r>
              <a:rPr lang="en-US" dirty="0" err="1"/>
              <a:t>njegovega</a:t>
            </a:r>
            <a:r>
              <a:rPr lang="en-US" dirty="0"/>
              <a:t> </a:t>
            </a:r>
            <a:r>
              <a:rPr lang="en-US" dirty="0" err="1"/>
              <a:t>mnenja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err="1"/>
              <a:t>upoštevanje</a:t>
            </a:r>
            <a:r>
              <a:rPr lang="en-US" dirty="0"/>
              <a:t> </a:t>
            </a:r>
            <a:r>
              <a:rPr lang="en-US" dirty="0" err="1"/>
              <a:t>njegovih</a:t>
            </a:r>
            <a:r>
              <a:rPr lang="en-US" dirty="0"/>
              <a:t> </a:t>
            </a:r>
            <a:r>
              <a:rPr lang="en-US" dirty="0" err="1"/>
              <a:t>individualnih</a:t>
            </a:r>
            <a:r>
              <a:rPr lang="en-US" dirty="0"/>
              <a:t> </a:t>
            </a:r>
            <a:r>
              <a:rPr lang="en-US" dirty="0" err="1"/>
              <a:t>okoliščin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upoštevanje</a:t>
            </a:r>
            <a:r>
              <a:rPr lang="en-US" dirty="0"/>
              <a:t>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individualnih</a:t>
            </a:r>
            <a:r>
              <a:rPr lang="en-US" dirty="0"/>
              <a:t> </a:t>
            </a:r>
            <a:r>
              <a:rPr lang="en-US" dirty="0" err="1"/>
              <a:t>potreb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prepoznava</a:t>
            </a:r>
            <a:r>
              <a:rPr lang="en-US" dirty="0"/>
              <a:t> </a:t>
            </a:r>
            <a:r>
              <a:rPr lang="en-US" dirty="0" err="1"/>
              <a:t>morebitnih</a:t>
            </a:r>
            <a:r>
              <a:rPr lang="en-US" dirty="0"/>
              <a:t> </a:t>
            </a:r>
            <a:r>
              <a:rPr lang="en-US" dirty="0" err="1"/>
              <a:t>izzivov</a:t>
            </a:r>
            <a:r>
              <a:rPr lang="en-US" dirty="0"/>
              <a:t>: </a:t>
            </a:r>
            <a:r>
              <a:rPr lang="en-US" dirty="0" err="1"/>
              <a:t>pravni</a:t>
            </a:r>
            <a:r>
              <a:rPr lang="en-US" dirty="0"/>
              <a:t> status, </a:t>
            </a:r>
            <a:r>
              <a:rPr lang="en-US" dirty="0" err="1"/>
              <a:t>travma</a:t>
            </a:r>
            <a:r>
              <a:rPr lang="en-US" dirty="0"/>
              <a:t>, </a:t>
            </a:r>
            <a:r>
              <a:rPr lang="en-US" dirty="0" err="1"/>
              <a:t>izobrazba</a:t>
            </a:r>
            <a:r>
              <a:rPr lang="en-US" dirty="0"/>
              <a:t>/</a:t>
            </a:r>
            <a:r>
              <a:rPr lang="en-US" dirty="0" err="1"/>
              <a:t>stopnja</a:t>
            </a:r>
            <a:r>
              <a:rPr lang="en-US" dirty="0"/>
              <a:t> </a:t>
            </a:r>
            <a:r>
              <a:rPr lang="en-US" dirty="0" err="1"/>
              <a:t>pismenosti</a:t>
            </a:r>
            <a:r>
              <a:rPr lang="en-US" dirty="0"/>
              <a:t>, </a:t>
            </a:r>
            <a:r>
              <a:rPr lang="en-US" dirty="0" err="1"/>
              <a:t>statost</a:t>
            </a:r>
            <a:r>
              <a:rPr lang="en-US" dirty="0"/>
              <a:t>, </a:t>
            </a:r>
            <a:r>
              <a:rPr lang="en-US" dirty="0" err="1"/>
              <a:t>diskriminacija</a:t>
            </a:r>
            <a:r>
              <a:rPr lang="en-US" dirty="0"/>
              <a:t>, </a:t>
            </a:r>
            <a:r>
              <a:rPr lang="en-US" dirty="0" err="1"/>
              <a:t>individualne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, </a:t>
            </a:r>
            <a:r>
              <a:rPr lang="en-US" dirty="0" err="1"/>
              <a:t>zmožnost</a:t>
            </a:r>
            <a:r>
              <a:rPr lang="en-US" dirty="0"/>
              <a:t> </a:t>
            </a:r>
            <a:r>
              <a:rPr lang="en-US" dirty="0" err="1"/>
              <a:t>vzpostavljanja</a:t>
            </a:r>
            <a:r>
              <a:rPr lang="en-US" dirty="0"/>
              <a:t> </a:t>
            </a:r>
            <a:r>
              <a:rPr lang="en-US" dirty="0" err="1"/>
              <a:t>vezi</a:t>
            </a:r>
            <a:r>
              <a:rPr lang="en-US" dirty="0"/>
              <a:t>…..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prepoznava</a:t>
            </a:r>
            <a:r>
              <a:rPr lang="en-US" dirty="0"/>
              <a:t> </a:t>
            </a:r>
            <a:r>
              <a:rPr lang="en-US" dirty="0" err="1"/>
              <a:t>podporne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: </a:t>
            </a:r>
            <a:r>
              <a:rPr lang="en-US" dirty="0" err="1"/>
              <a:t>institucije</a:t>
            </a:r>
            <a:r>
              <a:rPr lang="en-US" dirty="0"/>
              <a:t>, NVO, </a:t>
            </a:r>
            <a:r>
              <a:rPr lang="en-US" dirty="0" err="1"/>
              <a:t>posamezniki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informiranje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54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FB840-0EBF-654B-8CAA-B753926E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NASLAVLJANJE SPREMEMB OB PREHODU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7CF7F-34F3-2B43-B75D-4B14F9769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/>
              <a:t>pravna</a:t>
            </a:r>
            <a:r>
              <a:rPr lang="en-US" dirty="0"/>
              <a:t> </a:t>
            </a:r>
            <a:r>
              <a:rPr lang="en-US" dirty="0" err="1"/>
              <a:t>podlaga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prebivanje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drugačne</a:t>
            </a:r>
            <a:r>
              <a:rPr lang="en-US" dirty="0"/>
              <a:t> </a:t>
            </a:r>
            <a:r>
              <a:rPr lang="en-US" dirty="0" err="1"/>
              <a:t>ekonomske</a:t>
            </a:r>
            <a:r>
              <a:rPr lang="en-US" dirty="0"/>
              <a:t> in </a:t>
            </a:r>
            <a:r>
              <a:rPr lang="en-US" dirty="0" err="1"/>
              <a:t>socialne</a:t>
            </a:r>
            <a:r>
              <a:rPr lang="en-US" dirty="0"/>
              <a:t> </a:t>
            </a:r>
            <a:r>
              <a:rPr lang="en-US" dirty="0" err="1"/>
              <a:t>pravice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zakonito</a:t>
            </a:r>
            <a:r>
              <a:rPr lang="en-US" dirty="0"/>
              <a:t> </a:t>
            </a:r>
            <a:r>
              <a:rPr lang="en-US" dirty="0" err="1"/>
              <a:t>zastopništvo</a:t>
            </a:r>
            <a:r>
              <a:rPr lang="en-US" dirty="0"/>
              <a:t> in </a:t>
            </a:r>
            <a:r>
              <a:rPr lang="en-US" dirty="0" err="1"/>
              <a:t>pravno</a:t>
            </a:r>
            <a:r>
              <a:rPr lang="en-US" dirty="0"/>
              <a:t> </a:t>
            </a:r>
            <a:r>
              <a:rPr lang="en-US" dirty="0" err="1"/>
              <a:t>zastopanje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err="1"/>
              <a:t>dostop</a:t>
            </a:r>
            <a:r>
              <a:rPr lang="en-US" dirty="0"/>
              <a:t> do </a:t>
            </a:r>
            <a:r>
              <a:rPr lang="en-US" dirty="0" err="1"/>
              <a:t>zdravstva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err="1"/>
              <a:t>nastanitev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err="1"/>
              <a:t>dostop</a:t>
            </a:r>
            <a:r>
              <a:rPr lang="en-US" dirty="0"/>
              <a:t> do </a:t>
            </a:r>
            <a:r>
              <a:rPr lang="en-US" dirty="0" err="1"/>
              <a:t>trga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err="1"/>
              <a:t>šolstvo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identificirane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, </a:t>
            </a:r>
            <a:r>
              <a:rPr lang="en-US" dirty="0" err="1"/>
              <a:t>primeri</a:t>
            </a:r>
            <a:r>
              <a:rPr lang="en-US" dirty="0"/>
              <a:t> </a:t>
            </a:r>
            <a:r>
              <a:rPr lang="en-US" dirty="0" err="1"/>
              <a:t>dobre</a:t>
            </a:r>
            <a:r>
              <a:rPr lang="en-US" dirty="0"/>
              <a:t> </a:t>
            </a:r>
            <a:r>
              <a:rPr lang="en-US" dirty="0" err="1"/>
              <a:t>prakse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RS in </a:t>
            </a:r>
            <a:r>
              <a:rPr lang="en-US" dirty="0" err="1"/>
              <a:t>tujine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ključna</a:t>
            </a:r>
            <a:r>
              <a:rPr lang="en-US" dirty="0"/>
              <a:t> </a:t>
            </a:r>
            <a:r>
              <a:rPr lang="en-US" dirty="0" err="1"/>
              <a:t>vloga</a:t>
            </a:r>
            <a:r>
              <a:rPr lang="en-US" dirty="0"/>
              <a:t> ZZ in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podpornih</a:t>
            </a:r>
            <a:r>
              <a:rPr lang="en-US" dirty="0"/>
              <a:t> </a:t>
            </a:r>
            <a:r>
              <a:rPr lang="en-US" dirty="0" err="1"/>
              <a:t>oseb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ZZ v </a:t>
            </a:r>
            <a:r>
              <a:rPr lang="en-US" dirty="0" err="1"/>
              <a:t>praksi</a:t>
            </a:r>
            <a:r>
              <a:rPr lang="en-US" dirty="0"/>
              <a:t> </a:t>
            </a:r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naprej</a:t>
            </a:r>
            <a:r>
              <a:rPr lang="en-US" dirty="0"/>
              <a:t> </a:t>
            </a:r>
            <a:r>
              <a:rPr lang="en-US" dirty="0" err="1"/>
              <a:t>nudijo</a:t>
            </a:r>
            <a:r>
              <a:rPr lang="en-US" dirty="0"/>
              <a:t> </a:t>
            </a:r>
            <a:r>
              <a:rPr lang="en-US" dirty="0" err="1"/>
              <a:t>pomoč</a:t>
            </a:r>
            <a:r>
              <a:rPr lang="en-US" dirty="0"/>
              <a:t>/</a:t>
            </a:r>
            <a:r>
              <a:rPr lang="en-US" dirty="0" err="1"/>
              <a:t>prevzemajo</a:t>
            </a:r>
            <a:r>
              <a:rPr lang="en-US" dirty="0"/>
              <a:t> </a:t>
            </a:r>
            <a:r>
              <a:rPr lang="en-US" dirty="0" err="1"/>
              <a:t>skbništvo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err="1"/>
              <a:t>nastanitev</a:t>
            </a:r>
            <a:r>
              <a:rPr lang="en-US" dirty="0"/>
              <a:t> do 21 </a:t>
            </a:r>
            <a:r>
              <a:rPr lang="en-US" dirty="0" err="1"/>
              <a:t>leta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err="1"/>
              <a:t>ključno</a:t>
            </a:r>
            <a:r>
              <a:rPr lang="en-US" dirty="0"/>
              <a:t> je </a:t>
            </a:r>
            <a:r>
              <a:rPr lang="en-US" dirty="0" err="1"/>
              <a:t>sodelovanje</a:t>
            </a:r>
            <a:r>
              <a:rPr lang="en-US" dirty="0"/>
              <a:t> in </a:t>
            </a:r>
            <a:r>
              <a:rPr lang="en-US" dirty="0" err="1"/>
              <a:t>povezovanje</a:t>
            </a:r>
            <a:r>
              <a:rPr lang="en-US" dirty="0"/>
              <a:t> </a:t>
            </a:r>
            <a:r>
              <a:rPr lang="en-US" dirty="0" err="1"/>
              <a:t>relevantnih</a:t>
            </a:r>
            <a:r>
              <a:rPr lang="en-US" dirty="0"/>
              <a:t> </a:t>
            </a:r>
            <a:r>
              <a:rPr lang="en-US" dirty="0" err="1"/>
              <a:t>akterjev</a:t>
            </a:r>
            <a:r>
              <a:rPr lang="en-US" dirty="0"/>
              <a:t> 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99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B301-2857-674E-AC16-BB24B0CA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PSIHOSOCIALNA PODPORA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819E5-44F4-2F43-B842-A5D5DD0DC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upoštevati</a:t>
            </a:r>
            <a:r>
              <a:rPr lang="en-US" dirty="0"/>
              <a:t> </a:t>
            </a:r>
            <a:r>
              <a:rPr lang="en-US" dirty="0" err="1"/>
              <a:t>pshihološki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/>
              <a:t>vpliv</a:t>
            </a:r>
            <a:r>
              <a:rPr lang="en-US" dirty="0"/>
              <a:t> </a:t>
            </a:r>
            <a:r>
              <a:rPr lang="en-US" dirty="0" err="1"/>
              <a:t>prehoda</a:t>
            </a:r>
            <a:r>
              <a:rPr lang="en-US" dirty="0"/>
              <a:t> v </a:t>
            </a:r>
            <a:r>
              <a:rPr lang="en-US" dirty="0" err="1"/>
              <a:t>odraslost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razlika</a:t>
            </a:r>
            <a:r>
              <a:rPr lang="en-US" dirty="0"/>
              <a:t> med </a:t>
            </a:r>
            <a:r>
              <a:rPr lang="en-US" dirty="0" err="1"/>
              <a:t>psihoterapijo</a:t>
            </a:r>
            <a:r>
              <a:rPr lang="en-US" dirty="0"/>
              <a:t> in </a:t>
            </a:r>
            <a:r>
              <a:rPr lang="en-US" dirty="0" err="1"/>
              <a:t>psihosocialno</a:t>
            </a:r>
            <a:r>
              <a:rPr lang="en-US" dirty="0"/>
              <a:t> </a:t>
            </a:r>
            <a:r>
              <a:rPr lang="en-US" dirty="0" err="1"/>
              <a:t>podporo</a:t>
            </a:r>
            <a:endParaRPr lang="en-US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B9259-662D-3C4E-B7AB-F327ED722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UREDITEV V SLOVENIJI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90F50-8110-EB4C-AAB3-F60672E92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trenutno</a:t>
            </a:r>
            <a:r>
              <a:rPr lang="en-US" dirty="0"/>
              <a:t> </a:t>
            </a:r>
            <a:r>
              <a:rPr lang="en-US" dirty="0" err="1"/>
              <a:t>zakonodajno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ureditev</a:t>
            </a:r>
            <a:r>
              <a:rPr lang="en-US" dirty="0"/>
              <a:t> v </a:t>
            </a:r>
            <a:r>
              <a:rPr lang="en-US" dirty="0" err="1"/>
              <a:t>novem</a:t>
            </a:r>
            <a:r>
              <a:rPr lang="en-US" dirty="0"/>
              <a:t> </a:t>
            </a:r>
            <a:r>
              <a:rPr lang="en-US" dirty="0" err="1"/>
              <a:t>zakonu</a:t>
            </a:r>
            <a:r>
              <a:rPr lang="en-US" dirty="0"/>
              <a:t>?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zakonodajna</a:t>
            </a:r>
            <a:r>
              <a:rPr lang="en-US" dirty="0"/>
              <a:t> </a:t>
            </a:r>
            <a:r>
              <a:rPr lang="en-US" dirty="0" err="1"/>
              <a:t>ureditev</a:t>
            </a:r>
            <a:r>
              <a:rPr lang="en-US" dirty="0"/>
              <a:t> in </a:t>
            </a:r>
            <a:r>
              <a:rPr lang="en-US" dirty="0" err="1"/>
              <a:t>prakse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primerna</a:t>
            </a:r>
            <a:r>
              <a:rPr lang="en-US" dirty="0"/>
              <a:t> </a:t>
            </a:r>
            <a:r>
              <a:rPr lang="en-US" dirty="0" err="1"/>
              <a:t>priprava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pravni</a:t>
            </a:r>
            <a:r>
              <a:rPr lang="en-US" dirty="0"/>
              <a:t> in </a:t>
            </a:r>
            <a:r>
              <a:rPr lang="en-US" dirty="0" err="1"/>
              <a:t>psihosocialni</a:t>
            </a:r>
            <a:r>
              <a:rPr lang="en-US" dirty="0"/>
              <a:t> </a:t>
            </a:r>
            <a:r>
              <a:rPr lang="en-US" dirty="0" err="1"/>
              <a:t>vidiki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pravna</a:t>
            </a:r>
            <a:r>
              <a:rPr lang="en-US" dirty="0"/>
              <a:t> </a:t>
            </a:r>
            <a:r>
              <a:rPr lang="en-US" dirty="0" err="1"/>
              <a:t>stabilnost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ureditev</a:t>
            </a:r>
            <a:r>
              <a:rPr lang="en-US" dirty="0"/>
              <a:t> </a:t>
            </a:r>
            <a:r>
              <a:rPr lang="en-US" dirty="0" err="1"/>
              <a:t>pristojnosti</a:t>
            </a:r>
            <a:r>
              <a:rPr lang="en-US" dirty="0"/>
              <a:t> in </a:t>
            </a:r>
            <a:r>
              <a:rPr lang="en-US" dirty="0" err="1"/>
              <a:t>nalog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nastanitev</a:t>
            </a:r>
            <a:endParaRPr lang="en-US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2E4450-0962-0542-8BBA-46CD07F0E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567" y="1472616"/>
            <a:ext cx="4704347" cy="47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04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D222ED5-241C-0B41-8E26-246E50C3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ZAKLJUČEK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4B71617-5434-EE40-96F9-FDA003E6B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čeprav</a:t>
            </a:r>
            <a:r>
              <a:rPr lang="en-US" dirty="0"/>
              <a:t> z 18 </a:t>
            </a:r>
            <a:r>
              <a:rPr lang="en-US" dirty="0" err="1"/>
              <a:t>leti</a:t>
            </a:r>
            <a:r>
              <a:rPr lang="en-US" dirty="0"/>
              <a:t> </a:t>
            </a:r>
            <a:r>
              <a:rPr lang="en-US" dirty="0" err="1"/>
              <a:t>oseba</a:t>
            </a:r>
            <a:r>
              <a:rPr lang="en-US" dirty="0"/>
              <a:t>  v </a:t>
            </a:r>
            <a:r>
              <a:rPr lang="en-US" dirty="0" err="1"/>
              <a:t>skladu</a:t>
            </a:r>
            <a:r>
              <a:rPr lang="en-US" dirty="0"/>
              <a:t> z </a:t>
            </a:r>
            <a:r>
              <a:rPr lang="en-US" dirty="0" err="1"/>
              <a:t>zakonom</a:t>
            </a:r>
            <a:r>
              <a:rPr lang="en-US" dirty="0"/>
              <a:t> </a:t>
            </a:r>
            <a:r>
              <a:rPr lang="en-US" dirty="0" err="1"/>
              <a:t>postane</a:t>
            </a:r>
            <a:r>
              <a:rPr lang="en-US" dirty="0"/>
              <a:t> “</a:t>
            </a:r>
            <a:r>
              <a:rPr lang="en-US" dirty="0" err="1"/>
              <a:t>odrasla</a:t>
            </a:r>
            <a:r>
              <a:rPr lang="en-US" dirty="0"/>
              <a:t>” je </a:t>
            </a:r>
            <a:r>
              <a:rPr lang="en-US" dirty="0" err="1"/>
              <a:t>prehod</a:t>
            </a:r>
            <a:r>
              <a:rPr lang="en-US" dirty="0"/>
              <a:t> v </a:t>
            </a:r>
            <a:r>
              <a:rPr lang="en-US" dirty="0" err="1"/>
              <a:t>odraslost</a:t>
            </a:r>
            <a:r>
              <a:rPr lang="en-US" dirty="0"/>
              <a:t> </a:t>
            </a:r>
            <a:r>
              <a:rPr lang="en-US" b="1" dirty="0" err="1"/>
              <a:t>postopen</a:t>
            </a:r>
            <a:r>
              <a:rPr lang="en-US" b="1" dirty="0"/>
              <a:t> in </a:t>
            </a:r>
            <a:r>
              <a:rPr lang="en-US" b="1" dirty="0" err="1"/>
              <a:t>večplasten</a:t>
            </a:r>
            <a:r>
              <a:rPr lang="en-US" b="1" dirty="0"/>
              <a:t> </a:t>
            </a:r>
            <a:r>
              <a:rPr lang="en-US" b="1" dirty="0" err="1"/>
              <a:t>proces</a:t>
            </a:r>
            <a:r>
              <a:rPr lang="en-US" b="1" dirty="0"/>
              <a:t> </a:t>
            </a:r>
            <a:r>
              <a:rPr lang="en-US" dirty="0"/>
              <a:t>v </a:t>
            </a:r>
            <a:r>
              <a:rPr lang="en-US" dirty="0" err="1"/>
              <a:t>katerem</a:t>
            </a:r>
            <a:r>
              <a:rPr lang="en-US" dirty="0"/>
              <a:t> </a:t>
            </a:r>
            <a:r>
              <a:rPr lang="en-US" dirty="0" err="1"/>
              <a:t>otrok</a:t>
            </a:r>
            <a:r>
              <a:rPr lang="en-US" dirty="0"/>
              <a:t> </a:t>
            </a:r>
            <a:r>
              <a:rPr lang="en-US" dirty="0" err="1"/>
              <a:t>potrebuje</a:t>
            </a:r>
            <a:r>
              <a:rPr lang="en-US" dirty="0"/>
              <a:t> </a:t>
            </a:r>
            <a:r>
              <a:rPr lang="en-US" dirty="0" err="1"/>
              <a:t>dodatno</a:t>
            </a:r>
            <a:r>
              <a:rPr lang="en-US" dirty="0"/>
              <a:t> </a:t>
            </a:r>
            <a:r>
              <a:rPr lang="en-US" dirty="0" err="1"/>
              <a:t>podporo</a:t>
            </a:r>
            <a:r>
              <a:rPr lang="en-US" dirty="0"/>
              <a:t> 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Spodbujanje</a:t>
            </a:r>
            <a:r>
              <a:rPr lang="en-US" dirty="0"/>
              <a:t> </a:t>
            </a:r>
            <a:r>
              <a:rPr lang="en-US" dirty="0" err="1"/>
              <a:t>čustvene</a:t>
            </a:r>
            <a:r>
              <a:rPr lang="en-US" dirty="0"/>
              <a:t> </a:t>
            </a:r>
            <a:r>
              <a:rPr lang="en-US" dirty="0" err="1"/>
              <a:t>stabilnosti</a:t>
            </a:r>
            <a:r>
              <a:rPr lang="en-US" dirty="0"/>
              <a:t>, </a:t>
            </a:r>
            <a:r>
              <a:rPr lang="en-US" dirty="0" err="1"/>
              <a:t>podpiranje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odpornosti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zagotavljanje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 in </a:t>
            </a:r>
            <a:r>
              <a:rPr lang="en-US" dirty="0" err="1"/>
              <a:t>orodij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obdelavo</a:t>
            </a:r>
            <a:r>
              <a:rPr lang="en-US" dirty="0"/>
              <a:t> </a:t>
            </a:r>
            <a:r>
              <a:rPr lang="en-US" dirty="0" err="1"/>
              <a:t>travm</a:t>
            </a:r>
            <a:r>
              <a:rPr lang="en-US" dirty="0"/>
              <a:t> in </a:t>
            </a:r>
            <a:r>
              <a:rPr lang="en-US" dirty="0" err="1"/>
              <a:t>težkih</a:t>
            </a:r>
            <a:r>
              <a:rPr lang="en-US" dirty="0"/>
              <a:t> </a:t>
            </a:r>
            <a:r>
              <a:rPr lang="en-US" dirty="0" err="1"/>
              <a:t>preteklih</a:t>
            </a:r>
            <a:r>
              <a:rPr lang="en-US" dirty="0"/>
              <a:t> </a:t>
            </a:r>
            <a:r>
              <a:rPr lang="en-US" dirty="0" err="1"/>
              <a:t>izkušenj</a:t>
            </a:r>
            <a:r>
              <a:rPr lang="en-US" dirty="0"/>
              <a:t> so </a:t>
            </a:r>
            <a:r>
              <a:rPr lang="en-US" dirty="0" err="1"/>
              <a:t>bistvenega</a:t>
            </a:r>
            <a:r>
              <a:rPr lang="en-US" dirty="0"/>
              <a:t> </a:t>
            </a:r>
            <a:r>
              <a:rPr lang="en-US" dirty="0" err="1"/>
              <a:t>pomena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učinkovito</a:t>
            </a:r>
            <a:r>
              <a:rPr lang="en-US" dirty="0"/>
              <a:t> </a:t>
            </a:r>
            <a:r>
              <a:rPr lang="en-US" dirty="0" err="1"/>
              <a:t>vključevanje</a:t>
            </a:r>
            <a:r>
              <a:rPr lang="en-US" dirty="0"/>
              <a:t> v </a:t>
            </a:r>
            <a:r>
              <a:rPr lang="en-US" dirty="0" err="1"/>
              <a:t>družbo</a:t>
            </a:r>
            <a:r>
              <a:rPr lang="en-US" dirty="0"/>
              <a:t> </a:t>
            </a:r>
            <a:r>
              <a:rPr lang="en-US" dirty="0" err="1"/>
              <a:t>gostiteljico</a:t>
            </a:r>
            <a:r>
              <a:rPr lang="en-US" dirty="0"/>
              <a:t> in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lažji</a:t>
            </a:r>
            <a:r>
              <a:rPr lang="en-US" dirty="0"/>
              <a:t> </a:t>
            </a:r>
            <a:r>
              <a:rPr lang="en-US" dirty="0" err="1"/>
              <a:t>prehod</a:t>
            </a:r>
            <a:r>
              <a:rPr lang="en-US" dirty="0"/>
              <a:t> v </a:t>
            </a:r>
            <a:r>
              <a:rPr lang="en-US" dirty="0" err="1"/>
              <a:t>odraslost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401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5A156-90E5-1B41-AF7C-8B425FD87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797" y="2379120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pozornost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853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66073-889E-824C-BC91-C99157D4E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PROJEKT CO.A.ST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BC633-CDA2-8F4D-B916-E4C6ED766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665663"/>
          </a:xfrm>
        </p:spPr>
        <p:txBody>
          <a:bodyPr/>
          <a:lstStyle/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Italija</a:t>
            </a:r>
            <a:r>
              <a:rPr lang="en-US" dirty="0"/>
              <a:t>, </a:t>
            </a:r>
            <a:r>
              <a:rPr lang="en-US" dirty="0" err="1"/>
              <a:t>Francija</a:t>
            </a:r>
            <a:r>
              <a:rPr lang="en-US" dirty="0"/>
              <a:t>, </a:t>
            </a:r>
            <a:r>
              <a:rPr lang="en-US" dirty="0" err="1"/>
              <a:t>Grčija</a:t>
            </a:r>
            <a:r>
              <a:rPr lang="en-US" dirty="0"/>
              <a:t>, </a:t>
            </a:r>
            <a:r>
              <a:rPr lang="en-US" dirty="0" err="1"/>
              <a:t>Poljska</a:t>
            </a:r>
            <a:r>
              <a:rPr lang="en-US" dirty="0"/>
              <a:t>, </a:t>
            </a:r>
            <a:r>
              <a:rPr lang="en-US" dirty="0" err="1"/>
              <a:t>Slovaška</a:t>
            </a:r>
            <a:r>
              <a:rPr lang="en-US" dirty="0"/>
              <a:t>, </a:t>
            </a:r>
            <a:r>
              <a:rPr lang="en-US" dirty="0" err="1"/>
              <a:t>Belgija</a:t>
            </a:r>
            <a:r>
              <a:rPr lang="en-US" dirty="0"/>
              <a:t>, </a:t>
            </a:r>
            <a:r>
              <a:rPr lang="en-US" dirty="0" err="1"/>
              <a:t>Slovenija</a:t>
            </a:r>
            <a:r>
              <a:rPr lang="en-US" dirty="0"/>
              <a:t>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Namen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: </a:t>
            </a:r>
            <a:r>
              <a:rPr lang="en-US" dirty="0" err="1"/>
              <a:t>izboljšanje</a:t>
            </a:r>
            <a:r>
              <a:rPr lang="en-US" dirty="0"/>
              <a:t> </a:t>
            </a:r>
            <a:r>
              <a:rPr lang="en-US" dirty="0" err="1"/>
              <a:t>podpore</a:t>
            </a:r>
            <a:r>
              <a:rPr lang="en-US" dirty="0"/>
              <a:t> </a:t>
            </a:r>
            <a:r>
              <a:rPr lang="en-US" dirty="0" err="1"/>
              <a:t>zakonitim</a:t>
            </a:r>
            <a:r>
              <a:rPr lang="en-US" dirty="0"/>
              <a:t> </a:t>
            </a:r>
            <a:r>
              <a:rPr lang="en-US" dirty="0" err="1"/>
              <a:t>zastopnikom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njihovim</a:t>
            </a:r>
            <a:r>
              <a:rPr lang="en-US" dirty="0"/>
              <a:t> </a:t>
            </a:r>
            <a:r>
              <a:rPr lang="en-US" dirty="0" err="1"/>
              <a:t>varovancem</a:t>
            </a:r>
            <a:r>
              <a:rPr lang="en-US" dirty="0"/>
              <a:t> v </a:t>
            </a:r>
            <a:r>
              <a:rPr lang="en-US" dirty="0" err="1"/>
              <a:t>času</a:t>
            </a:r>
            <a:r>
              <a:rPr lang="en-US" dirty="0"/>
              <a:t> </a:t>
            </a:r>
            <a:r>
              <a:rPr lang="en-US" dirty="0" err="1"/>
              <a:t>prehoda</a:t>
            </a:r>
            <a:r>
              <a:rPr lang="en-US" dirty="0"/>
              <a:t> v </a:t>
            </a:r>
            <a:r>
              <a:rPr lang="en-US" dirty="0" err="1"/>
              <a:t>odraslost</a:t>
            </a:r>
            <a:r>
              <a:rPr lang="en-US" dirty="0"/>
              <a:t>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: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glede</a:t>
            </a:r>
            <a:r>
              <a:rPr lang="en-US" dirty="0"/>
              <a:t> </a:t>
            </a:r>
            <a:r>
              <a:rPr lang="en-US" dirty="0" err="1"/>
              <a:t>prehoda</a:t>
            </a:r>
            <a:r>
              <a:rPr lang="en-US" dirty="0"/>
              <a:t> v </a:t>
            </a:r>
            <a:r>
              <a:rPr lang="en-US" dirty="0" err="1"/>
              <a:t>odraslost</a:t>
            </a:r>
            <a:r>
              <a:rPr lang="en-US" dirty="0"/>
              <a:t>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err="1"/>
              <a:t>izvedba</a:t>
            </a:r>
            <a:r>
              <a:rPr lang="en-US" dirty="0"/>
              <a:t> </a:t>
            </a:r>
            <a:r>
              <a:rPr lang="en-US" dirty="0" err="1"/>
              <a:t>usposabljanj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nacionalni</a:t>
            </a:r>
            <a:r>
              <a:rPr lang="en-US" dirty="0"/>
              <a:t> in </a:t>
            </a:r>
            <a:r>
              <a:rPr lang="en-US" dirty="0" err="1"/>
              <a:t>regionalni</a:t>
            </a:r>
            <a:r>
              <a:rPr lang="en-US" dirty="0"/>
              <a:t> </a:t>
            </a:r>
            <a:r>
              <a:rPr lang="en-US" dirty="0" err="1"/>
              <a:t>ravni</a:t>
            </a:r>
            <a:r>
              <a:rPr lang="en-US" dirty="0"/>
              <a:t>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err="1"/>
              <a:t>praktični</a:t>
            </a:r>
            <a:r>
              <a:rPr lang="en-US" dirty="0"/>
              <a:t> </a:t>
            </a:r>
            <a:r>
              <a:rPr lang="en-US" dirty="0" err="1"/>
              <a:t>pripomoček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zakonite</a:t>
            </a:r>
            <a:r>
              <a:rPr lang="en-US" dirty="0"/>
              <a:t> </a:t>
            </a:r>
            <a:r>
              <a:rPr lang="en-US" dirty="0" err="1"/>
              <a:t>zastopnike</a:t>
            </a:r>
            <a:r>
              <a:rPr lang="en-US" dirty="0"/>
              <a:t>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err="1"/>
              <a:t>pilotna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en-US" dirty="0"/>
              <a:t>: </a:t>
            </a:r>
            <a:r>
              <a:rPr lang="en-US" dirty="0" err="1"/>
              <a:t>dodatna</a:t>
            </a:r>
            <a:r>
              <a:rPr lang="en-US" dirty="0"/>
              <a:t> </a:t>
            </a:r>
            <a:r>
              <a:rPr lang="en-US" dirty="0" err="1"/>
              <a:t>podpora</a:t>
            </a:r>
            <a:r>
              <a:rPr lang="en-US" dirty="0"/>
              <a:t> ZZ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err="1"/>
              <a:t>zagovorniške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: </a:t>
            </a:r>
            <a:r>
              <a:rPr lang="en-US" dirty="0" err="1"/>
              <a:t>priporočila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izboljšanje</a:t>
            </a:r>
            <a:r>
              <a:rPr lang="en-US" dirty="0"/>
              <a:t> </a:t>
            </a:r>
            <a:r>
              <a:rPr lang="en-US" dirty="0" err="1"/>
              <a:t>podpore</a:t>
            </a:r>
            <a:r>
              <a:rPr lang="en-US" dirty="0"/>
              <a:t> ZZ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1E69F-9E62-164A-9158-334A6AB63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PAKT O AZILU IN MIGRACIJAH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DEDA-1354-0941-AD37-752201FF3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Nadomešča</a:t>
            </a:r>
            <a:r>
              <a:rPr lang="en-US" dirty="0"/>
              <a:t> EU </a:t>
            </a:r>
            <a:r>
              <a:rPr lang="en-US" dirty="0" err="1"/>
              <a:t>zakonodajo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področju</a:t>
            </a:r>
            <a:r>
              <a:rPr lang="en-US" dirty="0"/>
              <a:t> </a:t>
            </a:r>
            <a:r>
              <a:rPr lang="en-US" dirty="0" err="1"/>
              <a:t>azila</a:t>
            </a:r>
            <a:r>
              <a:rPr lang="en-US" dirty="0"/>
              <a:t> in </a:t>
            </a:r>
            <a:r>
              <a:rPr lang="en-US" dirty="0" err="1"/>
              <a:t>migracij</a:t>
            </a:r>
            <a:r>
              <a:rPr lang="en-US" dirty="0"/>
              <a:t> - </a:t>
            </a:r>
            <a:r>
              <a:rPr lang="en-US" dirty="0" err="1"/>
              <a:t>skupni</a:t>
            </a:r>
            <a:r>
              <a:rPr lang="en-US" dirty="0"/>
              <a:t> </a:t>
            </a:r>
            <a:r>
              <a:rPr lang="en-US" dirty="0" err="1"/>
              <a:t>evropski</a:t>
            </a:r>
            <a:r>
              <a:rPr lang="en-US" dirty="0"/>
              <a:t> </a:t>
            </a:r>
            <a:r>
              <a:rPr lang="en-US" dirty="0" err="1"/>
              <a:t>azilni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</a:p>
          <a:p>
            <a:pPr algn="just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Neposredna</a:t>
            </a:r>
            <a:r>
              <a:rPr lang="en-US" dirty="0"/>
              <a:t> </a:t>
            </a:r>
            <a:r>
              <a:rPr lang="en-US" dirty="0" err="1"/>
              <a:t>uporaba</a:t>
            </a:r>
            <a:r>
              <a:rPr lang="en-US" dirty="0"/>
              <a:t> - </a:t>
            </a:r>
            <a:r>
              <a:rPr lang="en-US" dirty="0" err="1"/>
              <a:t>implementacija</a:t>
            </a:r>
            <a:r>
              <a:rPr lang="en-US" dirty="0"/>
              <a:t> v </a:t>
            </a:r>
            <a:r>
              <a:rPr lang="en-US" dirty="0" err="1"/>
              <a:t>nacionalno</a:t>
            </a:r>
            <a:r>
              <a:rPr lang="en-US" dirty="0"/>
              <a:t> </a:t>
            </a:r>
            <a:r>
              <a:rPr lang="en-US" dirty="0" err="1"/>
              <a:t>zakonodajo</a:t>
            </a:r>
            <a:endParaRPr lang="en-US" dirty="0"/>
          </a:p>
          <a:p>
            <a:pPr algn="just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Uredba</a:t>
            </a:r>
            <a:r>
              <a:rPr lang="en-US" dirty="0"/>
              <a:t> - </a:t>
            </a:r>
            <a:r>
              <a:rPr lang="en-US" dirty="0" err="1"/>
              <a:t>Direktiva</a:t>
            </a:r>
            <a:endParaRPr lang="en-US" dirty="0"/>
          </a:p>
          <a:p>
            <a:pPr algn="just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Uporaba</a:t>
            </a:r>
            <a:r>
              <a:rPr lang="en-US" dirty="0"/>
              <a:t> od </a:t>
            </a:r>
            <a:r>
              <a:rPr lang="en-US" dirty="0" err="1"/>
              <a:t>julija</a:t>
            </a:r>
            <a:r>
              <a:rPr lang="en-US" dirty="0"/>
              <a:t> 2026 </a:t>
            </a:r>
            <a:r>
              <a:rPr lang="en-US" dirty="0" err="1"/>
              <a:t>dalje</a:t>
            </a:r>
            <a:r>
              <a:rPr lang="en-US" dirty="0"/>
              <a:t> </a:t>
            </a:r>
          </a:p>
          <a:p>
            <a:pPr algn="just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sl-SI" dirty="0"/>
              <a:t>Zakon</a:t>
            </a:r>
            <a:r>
              <a:rPr lang="en-US" dirty="0"/>
              <a:t> </a:t>
            </a:r>
            <a:r>
              <a:rPr lang="sl-SI" dirty="0"/>
              <a:t>o prenosu in izvajanju nekaterih pravnih aktov evropske unije s področja migracij in mednarodne zaščite?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9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C51B8-153D-2D4E-9554-288C66600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ZAKONODAJNI AKTI PAKTA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ACBB9-67C7-AC46-9544-791627A56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24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Uredba o preverjanju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Uredba o skupnem azilnem postopku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Ureba o upravljanju azila in migracij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Uredba o pogojih za azil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6"/>
              </a:rPr>
              <a:t>Direktiva o sprejemnih pogojih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7"/>
              </a:rPr>
              <a:t>Uredba za preselitev in humanitarni sprejem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8"/>
              </a:rPr>
              <a:t>Uredba o ravnanju v kriznih razmerah in primeru višje sile </a:t>
            </a:r>
            <a:endParaRPr lang="en-US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2A83F9-E92C-7940-8259-CF53EFB4F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5900"/>
            <a:ext cx="114300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85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C51B8-153D-2D4E-9554-288C66600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Uredba o preverjanju </a:t>
            </a:r>
            <a:r>
              <a:rPr lang="en-US" dirty="0"/>
              <a:t>– SCREENINING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ACBB9-67C7-AC46-9544-791627A56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24412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/>
              <a:t>  </a:t>
            </a:r>
            <a:r>
              <a:rPr lang="en-US" dirty="0" err="1"/>
              <a:t>namen</a:t>
            </a:r>
            <a:r>
              <a:rPr lang="en-US" dirty="0"/>
              <a:t> je </a:t>
            </a:r>
            <a:r>
              <a:rPr lang="en-US" dirty="0" err="1"/>
              <a:t>usmeritev</a:t>
            </a:r>
            <a:r>
              <a:rPr lang="en-US" dirty="0"/>
              <a:t> v  “</a:t>
            </a:r>
            <a:r>
              <a:rPr lang="en-US" dirty="0" err="1"/>
              <a:t>ustrezni</a:t>
            </a:r>
            <a:r>
              <a:rPr lang="en-US" dirty="0"/>
              <a:t> </a:t>
            </a:r>
            <a:r>
              <a:rPr lang="en-US" dirty="0" err="1"/>
              <a:t>postopek</a:t>
            </a:r>
            <a:r>
              <a:rPr lang="en-US" dirty="0"/>
              <a:t>”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b="1" dirty="0" err="1"/>
              <a:t>identifikacija</a:t>
            </a:r>
            <a:r>
              <a:rPr lang="en-US" b="1" dirty="0"/>
              <a:t> + </a:t>
            </a:r>
            <a:r>
              <a:rPr lang="en-US" b="1" dirty="0" err="1"/>
              <a:t>biometrični</a:t>
            </a:r>
            <a:r>
              <a:rPr lang="en-US" b="1" dirty="0"/>
              <a:t> </a:t>
            </a:r>
            <a:r>
              <a:rPr lang="en-US" b="1" dirty="0" err="1"/>
              <a:t>podatki</a:t>
            </a:r>
            <a:r>
              <a:rPr lang="en-US" b="1" dirty="0"/>
              <a:t>, </a:t>
            </a:r>
            <a:r>
              <a:rPr lang="en-US" b="1" dirty="0" err="1"/>
              <a:t>varnostno</a:t>
            </a:r>
            <a:r>
              <a:rPr lang="en-US" b="1" dirty="0"/>
              <a:t> </a:t>
            </a:r>
            <a:r>
              <a:rPr lang="en-US" b="1" dirty="0" err="1"/>
              <a:t>preverjanje</a:t>
            </a:r>
            <a:r>
              <a:rPr lang="en-US" b="1" dirty="0"/>
              <a:t>, </a:t>
            </a:r>
            <a:r>
              <a:rPr lang="en-US" b="1" dirty="0" err="1"/>
              <a:t>zdravstveni</a:t>
            </a:r>
            <a:r>
              <a:rPr lang="en-US" b="1" dirty="0"/>
              <a:t> </a:t>
            </a:r>
            <a:r>
              <a:rPr lang="en-US" b="1" dirty="0" err="1"/>
              <a:t>pregled</a:t>
            </a:r>
            <a:r>
              <a:rPr lang="en-US" b="1" dirty="0"/>
              <a:t> in </a:t>
            </a:r>
            <a:r>
              <a:rPr lang="en-US" b="1" dirty="0" err="1"/>
              <a:t>ocena</a:t>
            </a:r>
            <a:r>
              <a:rPr lang="en-US" b="1" dirty="0"/>
              <a:t> </a:t>
            </a:r>
            <a:r>
              <a:rPr lang="en-US" b="1" dirty="0" err="1"/>
              <a:t>ranljivosti</a:t>
            </a:r>
            <a:endParaRPr lang="en-US" b="1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zunanji</a:t>
            </a:r>
            <a:r>
              <a:rPr lang="en-US" dirty="0"/>
              <a:t> </a:t>
            </a:r>
            <a:r>
              <a:rPr lang="en-US" dirty="0" err="1"/>
              <a:t>meji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posebni</a:t>
            </a:r>
            <a:r>
              <a:rPr lang="en-US" dirty="0"/>
              <a:t> </a:t>
            </a:r>
            <a:r>
              <a:rPr lang="en-US" dirty="0" err="1"/>
              <a:t>lokaciji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zagotavljanje</a:t>
            </a:r>
            <a:r>
              <a:rPr lang="en-US" dirty="0"/>
              <a:t> </a:t>
            </a:r>
            <a:r>
              <a:rPr lang="en-US" dirty="0" err="1"/>
              <a:t>prisotnosti</a:t>
            </a:r>
            <a:r>
              <a:rPr lang="en-US" dirty="0"/>
              <a:t>/</a:t>
            </a:r>
            <a:r>
              <a:rPr lang="en-US" dirty="0" err="1"/>
              <a:t>pridržanje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fikcija</a:t>
            </a:r>
            <a:r>
              <a:rPr lang="en-US" dirty="0"/>
              <a:t> </a:t>
            </a:r>
            <a:r>
              <a:rPr lang="en-US" dirty="0" err="1"/>
              <a:t>nevstopa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uporaba</a:t>
            </a:r>
            <a:r>
              <a:rPr lang="en-US" dirty="0"/>
              <a:t> </a:t>
            </a:r>
            <a:r>
              <a:rPr lang="en-US" dirty="0" err="1"/>
              <a:t>dvostranskih</a:t>
            </a:r>
            <a:r>
              <a:rPr lang="en-US" dirty="0"/>
              <a:t> </a:t>
            </a:r>
            <a:r>
              <a:rPr lang="en-US" dirty="0" err="1"/>
              <a:t>sporazumov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vračanje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/>
              <a:t> v </a:t>
            </a:r>
            <a:r>
              <a:rPr lang="en-US" dirty="0" err="1"/>
              <a:t>primeru</a:t>
            </a:r>
            <a:r>
              <a:rPr lang="en-US" dirty="0"/>
              <a:t> MBS: </a:t>
            </a:r>
            <a:r>
              <a:rPr lang="en-US" dirty="0" err="1"/>
              <a:t>prisotnost</a:t>
            </a:r>
            <a:r>
              <a:rPr lang="en-US" dirty="0"/>
              <a:t> ZZ in </a:t>
            </a:r>
            <a:r>
              <a:rPr lang="en-US" dirty="0" err="1"/>
              <a:t>medkulturnega</a:t>
            </a:r>
            <a:r>
              <a:rPr lang="en-US" dirty="0"/>
              <a:t> </a:t>
            </a:r>
            <a:r>
              <a:rPr lang="en-US" dirty="0" err="1"/>
              <a:t>mediatorja</a:t>
            </a:r>
            <a:r>
              <a:rPr lang="en-US" dirty="0"/>
              <a:t> v </a:t>
            </a:r>
            <a:r>
              <a:rPr lang="en-US" dirty="0" err="1"/>
              <a:t>času</a:t>
            </a:r>
            <a:r>
              <a:rPr lang="en-US" dirty="0"/>
              <a:t> </a:t>
            </a:r>
            <a:r>
              <a:rPr lang="en-US" dirty="0" err="1"/>
              <a:t>informiranja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neodvisen</a:t>
            </a:r>
            <a:r>
              <a:rPr lang="en-US" dirty="0"/>
              <a:t> </a:t>
            </a:r>
            <a:r>
              <a:rPr lang="en-US" dirty="0" err="1"/>
              <a:t>spremljevalni</a:t>
            </a:r>
            <a:r>
              <a:rPr lang="en-US" dirty="0"/>
              <a:t> </a:t>
            </a:r>
            <a:r>
              <a:rPr lang="en-US" dirty="0" err="1"/>
              <a:t>mehanizem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6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84DA-E770-D342-AFF2-F8F981CB5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Uredba o skupnem azilnem postopku </a:t>
            </a:r>
            <a:r>
              <a:rPr lang="en-US" dirty="0"/>
              <a:t>- APR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1525C-BC38-864C-B516-90B6EDC44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registriran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prosilec</a:t>
            </a:r>
            <a:r>
              <a:rPr lang="en-US" dirty="0"/>
              <a:t>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PP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pospešeni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redni</a:t>
            </a:r>
            <a:r>
              <a:rPr lang="en-US" dirty="0"/>
              <a:t> </a:t>
            </a:r>
            <a:r>
              <a:rPr lang="en-US" dirty="0" err="1"/>
              <a:t>postopek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pravica</a:t>
            </a:r>
            <a:r>
              <a:rPr lang="en-US" dirty="0"/>
              <a:t> </a:t>
            </a:r>
            <a:r>
              <a:rPr lang="en-US" dirty="0" err="1"/>
              <a:t>ostati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ozemlju</a:t>
            </a:r>
            <a:r>
              <a:rPr lang="en-US" dirty="0"/>
              <a:t>: </a:t>
            </a:r>
            <a:r>
              <a:rPr lang="en-US" dirty="0" err="1"/>
              <a:t>izjema</a:t>
            </a:r>
            <a:r>
              <a:rPr lang="en-US" dirty="0"/>
              <a:t> – </a:t>
            </a:r>
            <a:r>
              <a:rPr lang="en-US" dirty="0" err="1"/>
              <a:t>naknadne</a:t>
            </a:r>
            <a:r>
              <a:rPr lang="en-US" dirty="0"/>
              <a:t> </a:t>
            </a:r>
            <a:r>
              <a:rPr lang="en-US" dirty="0" err="1"/>
              <a:t>prošnje</a:t>
            </a:r>
            <a:r>
              <a:rPr lang="en-US" dirty="0"/>
              <a:t>, </a:t>
            </a:r>
            <a:r>
              <a:rPr lang="en-US" dirty="0" err="1"/>
              <a:t>predaje</a:t>
            </a:r>
            <a:r>
              <a:rPr lang="en-US" dirty="0"/>
              <a:t>, </a:t>
            </a:r>
            <a:r>
              <a:rPr lang="en-US" dirty="0" err="1"/>
              <a:t>nevarnost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javni</a:t>
            </a:r>
            <a:r>
              <a:rPr lang="en-US" dirty="0"/>
              <a:t> in </a:t>
            </a:r>
            <a:r>
              <a:rPr lang="en-US" dirty="0" err="1"/>
              <a:t>nacionalno</a:t>
            </a:r>
            <a:r>
              <a:rPr lang="en-US" dirty="0"/>
              <a:t> </a:t>
            </a:r>
            <a:r>
              <a:rPr lang="en-US" dirty="0" err="1"/>
              <a:t>varnost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postopek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meji</a:t>
            </a:r>
            <a:r>
              <a:rPr lang="en-US" dirty="0"/>
              <a:t>?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fikcija</a:t>
            </a:r>
            <a:r>
              <a:rPr lang="en-US" dirty="0"/>
              <a:t> </a:t>
            </a:r>
            <a:r>
              <a:rPr lang="en-US" dirty="0" err="1"/>
              <a:t>nevstopa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/>
              <a:t>MBS: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zakoniti</a:t>
            </a:r>
            <a:r>
              <a:rPr lang="en-US" dirty="0"/>
              <a:t> </a:t>
            </a:r>
            <a:r>
              <a:rPr lang="en-US" dirty="0" err="1"/>
              <a:t>zastopnik</a:t>
            </a:r>
            <a:r>
              <a:rPr lang="en-US" dirty="0"/>
              <a:t>: </a:t>
            </a:r>
            <a:r>
              <a:rPr lang="en-US" dirty="0" err="1"/>
              <a:t>izjema</a:t>
            </a:r>
            <a:r>
              <a:rPr lang="en-US" dirty="0"/>
              <a:t> </a:t>
            </a:r>
            <a:r>
              <a:rPr lang="en-US" dirty="0" err="1"/>
              <a:t>oseba</a:t>
            </a:r>
            <a:r>
              <a:rPr lang="en-US" dirty="0"/>
              <a:t> </a:t>
            </a:r>
            <a:r>
              <a:rPr lang="en-US" dirty="0" err="1"/>
              <a:t>očitno</a:t>
            </a:r>
            <a:r>
              <a:rPr lang="en-US" dirty="0"/>
              <a:t> </a:t>
            </a:r>
            <a:r>
              <a:rPr lang="en-US" dirty="0" err="1"/>
              <a:t>starejša</a:t>
            </a:r>
            <a:r>
              <a:rPr lang="en-US" dirty="0"/>
              <a:t> od 18 let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multidisciplinarna</a:t>
            </a:r>
            <a:r>
              <a:rPr lang="en-US" dirty="0"/>
              <a:t> </a:t>
            </a:r>
            <a:r>
              <a:rPr lang="en-US" dirty="0" err="1"/>
              <a:t>ocena</a:t>
            </a:r>
            <a:r>
              <a:rPr lang="en-US" dirty="0"/>
              <a:t> </a:t>
            </a:r>
            <a:r>
              <a:rPr lang="en-US" dirty="0" err="1"/>
              <a:t>starosti</a:t>
            </a:r>
            <a:r>
              <a:rPr lang="en-US" dirty="0"/>
              <a:t> 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2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4D0D-3B66-7341-B616-B012BF1F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Uredba o upravljanju azila in migracij </a:t>
            </a:r>
            <a:r>
              <a:rPr lang="en-US" dirty="0"/>
              <a:t>– RAMM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02FCE-BFD2-0A42-98D1-8504FECD3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vsebuje</a:t>
            </a:r>
            <a:r>
              <a:rPr lang="en-US" dirty="0"/>
              <a:t> nova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glede</a:t>
            </a:r>
            <a:r>
              <a:rPr lang="en-US" dirty="0"/>
              <a:t> </a:t>
            </a:r>
            <a:r>
              <a:rPr lang="en-US" dirty="0" err="1"/>
              <a:t>t.i</a:t>
            </a:r>
            <a:r>
              <a:rPr lang="en-US" dirty="0"/>
              <a:t>. </a:t>
            </a:r>
            <a:r>
              <a:rPr lang="en-US" dirty="0" err="1"/>
              <a:t>Dublinskih</a:t>
            </a:r>
            <a:r>
              <a:rPr lang="en-US" dirty="0"/>
              <a:t> </a:t>
            </a:r>
            <a:r>
              <a:rPr lang="en-US" dirty="0" err="1"/>
              <a:t>postopkov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povezava</a:t>
            </a:r>
            <a:r>
              <a:rPr lang="en-US" dirty="0"/>
              <a:t> z novo </a:t>
            </a:r>
            <a:r>
              <a:rPr lang="en-US" dirty="0" err="1"/>
              <a:t>uredbo</a:t>
            </a:r>
            <a:r>
              <a:rPr lang="en-US" dirty="0"/>
              <a:t> EURODAC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/>
              <a:t>MBS: </a:t>
            </a:r>
            <a:r>
              <a:rPr lang="en-US" dirty="0" err="1"/>
              <a:t>odvzem</a:t>
            </a:r>
            <a:r>
              <a:rPr lang="en-US" dirty="0"/>
              <a:t>, </a:t>
            </a:r>
            <a:r>
              <a:rPr lang="en-US" dirty="0" err="1"/>
              <a:t>če</a:t>
            </a:r>
            <a:r>
              <a:rPr lang="en-US" dirty="0"/>
              <a:t> so </a:t>
            </a:r>
            <a:r>
              <a:rPr lang="en-US" dirty="0" err="1"/>
              <a:t>starejši</a:t>
            </a:r>
            <a:r>
              <a:rPr lang="en-US" dirty="0"/>
              <a:t> od 6 let</a:t>
            </a:r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4400" dirty="0">
                <a:hlinkClick r:id="rId3"/>
              </a:rPr>
              <a:t>Direktiva o sprejemnih pogojih </a:t>
            </a:r>
            <a:endParaRPr lang="en-US" sz="4400" dirty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Implementacija</a:t>
            </a:r>
            <a:r>
              <a:rPr lang="en-US" dirty="0"/>
              <a:t> v </a:t>
            </a:r>
            <a:r>
              <a:rPr lang="en-US" dirty="0" err="1"/>
              <a:t>nacionalni</a:t>
            </a:r>
            <a:r>
              <a:rPr lang="en-US" dirty="0"/>
              <a:t> </a:t>
            </a:r>
            <a:r>
              <a:rPr lang="en-US" dirty="0" err="1"/>
              <a:t>zakonodaji</a:t>
            </a:r>
            <a:endParaRPr lang="en-US" dirty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dirty="0" err="1"/>
              <a:t>ukinitve</a:t>
            </a:r>
            <a:r>
              <a:rPr lang="en-US" dirty="0"/>
              <a:t> </a:t>
            </a:r>
            <a:r>
              <a:rPr lang="en-US" dirty="0" err="1"/>
              <a:t>materialnih</a:t>
            </a:r>
            <a:r>
              <a:rPr lang="en-US" dirty="0"/>
              <a:t> </a:t>
            </a:r>
            <a:r>
              <a:rPr lang="en-US" dirty="0" err="1"/>
              <a:t>pogojev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osebe</a:t>
            </a:r>
            <a:r>
              <a:rPr lang="en-US" dirty="0"/>
              <a:t> v </a:t>
            </a:r>
            <a:r>
              <a:rPr lang="en-US" dirty="0" err="1"/>
              <a:t>t.i</a:t>
            </a:r>
            <a:r>
              <a:rPr lang="en-US" dirty="0"/>
              <a:t>. </a:t>
            </a:r>
            <a:r>
              <a:rPr lang="en-US" dirty="0" err="1"/>
              <a:t>Dublinskem</a:t>
            </a:r>
            <a:r>
              <a:rPr lang="en-US" dirty="0"/>
              <a:t> </a:t>
            </a:r>
            <a:r>
              <a:rPr lang="en-US" dirty="0" err="1"/>
              <a:t>postopku</a:t>
            </a:r>
            <a:r>
              <a:rPr lang="en-US" dirty="0"/>
              <a:t>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Pridržanje</a:t>
            </a:r>
            <a:r>
              <a:rPr lang="en-US" dirty="0"/>
              <a:t> in alternative </a:t>
            </a:r>
            <a:r>
              <a:rPr lang="en-US" dirty="0" err="1"/>
              <a:t>pridržanju</a:t>
            </a:r>
            <a:r>
              <a:rPr lang="en-US" dirty="0"/>
              <a:t>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Pravice</a:t>
            </a:r>
            <a:r>
              <a:rPr lang="en-US" dirty="0"/>
              <a:t> </a:t>
            </a:r>
            <a:r>
              <a:rPr lang="en-US" dirty="0" err="1"/>
              <a:t>prosilcev</a:t>
            </a:r>
            <a:r>
              <a:rPr lang="en-US" dirty="0"/>
              <a:t> </a:t>
            </a:r>
            <a:r>
              <a:rPr lang="en-US" dirty="0" err="1"/>
              <a:t>tekom</a:t>
            </a:r>
            <a:r>
              <a:rPr lang="en-US" dirty="0"/>
              <a:t> </a:t>
            </a:r>
            <a:r>
              <a:rPr lang="en-US" dirty="0" err="1"/>
              <a:t>postopka</a:t>
            </a:r>
            <a:r>
              <a:rPr lang="en-US" dirty="0"/>
              <a:t>: </a:t>
            </a:r>
            <a:r>
              <a:rPr lang="en-US" dirty="0" err="1"/>
              <a:t>zdravstveno</a:t>
            </a:r>
            <a:r>
              <a:rPr lang="en-US" dirty="0"/>
              <a:t> </a:t>
            </a:r>
            <a:r>
              <a:rPr lang="en-US" dirty="0" err="1"/>
              <a:t>varstvo</a:t>
            </a:r>
            <a:r>
              <a:rPr lang="en-US" dirty="0"/>
              <a:t>, </a:t>
            </a:r>
            <a:r>
              <a:rPr lang="en-US" dirty="0" err="1"/>
              <a:t>dostop</a:t>
            </a:r>
            <a:r>
              <a:rPr lang="en-US" dirty="0"/>
              <a:t> do </a:t>
            </a:r>
            <a:r>
              <a:rPr lang="en-US" dirty="0" err="1"/>
              <a:t>trga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4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E6736-13F5-5548-B68D-EFE7D1CAE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9300"/>
            <a:ext cx="10515600" cy="54276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hlinkClick r:id="rId2"/>
              </a:rPr>
              <a:t>Uredba</a:t>
            </a:r>
            <a:r>
              <a:rPr lang="en-US" dirty="0">
                <a:hlinkClick r:id="rId2"/>
              </a:rPr>
              <a:t> o </a:t>
            </a:r>
            <a:r>
              <a:rPr lang="en-US" dirty="0" err="1">
                <a:hlinkClick r:id="rId2"/>
              </a:rPr>
              <a:t>pogojih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za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azil</a:t>
            </a:r>
            <a:r>
              <a:rPr lang="en-US" dirty="0">
                <a:hlinkClick r:id="rId2"/>
              </a:rPr>
              <a:t> 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Ureja</a:t>
            </a:r>
            <a:r>
              <a:rPr lang="en-US" dirty="0"/>
              <a:t> </a:t>
            </a:r>
            <a:r>
              <a:rPr lang="en-US" dirty="0" err="1"/>
              <a:t>pogoje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pridobitev</a:t>
            </a:r>
            <a:r>
              <a:rPr lang="en-US" dirty="0"/>
              <a:t> </a:t>
            </a:r>
            <a:r>
              <a:rPr lang="en-US" dirty="0" err="1"/>
              <a:t>mednarodne</a:t>
            </a:r>
            <a:r>
              <a:rPr lang="en-US" dirty="0"/>
              <a:t> </a:t>
            </a:r>
            <a:r>
              <a:rPr lang="en-US" dirty="0" err="1"/>
              <a:t>zaščite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n-US" dirty="0">
                <a:hlinkClick r:id="rId3"/>
              </a:rPr>
              <a:t>Uredba za preselitev in humanitarni sprejem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err="1"/>
              <a:t>preselitev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humanitarni</a:t>
            </a:r>
            <a:r>
              <a:rPr lang="en-US" dirty="0"/>
              <a:t> </a:t>
            </a:r>
            <a:r>
              <a:rPr lang="en-US" dirty="0" err="1"/>
              <a:t>sprejem</a:t>
            </a:r>
            <a:r>
              <a:rPr lang="en-US" dirty="0"/>
              <a:t> 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n-US" dirty="0">
                <a:hlinkClick r:id="rId4"/>
              </a:rPr>
              <a:t>Uredba o ravnanju v kriznih razmerah in primeru višje sile </a:t>
            </a:r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izredne</a:t>
            </a:r>
            <a:r>
              <a:rPr lang="en-US" dirty="0"/>
              <a:t> </a:t>
            </a:r>
            <a:r>
              <a:rPr lang="en-US" dirty="0" err="1"/>
              <a:t>krizne</a:t>
            </a:r>
            <a:r>
              <a:rPr lang="en-US" dirty="0"/>
              <a:t> </a:t>
            </a:r>
            <a:r>
              <a:rPr lang="en-US" dirty="0" err="1"/>
              <a:t>razmere</a:t>
            </a:r>
            <a:r>
              <a:rPr lang="en-US" dirty="0"/>
              <a:t>; </a:t>
            </a:r>
            <a:r>
              <a:rPr lang="en-US" dirty="0" err="1"/>
              <a:t>instrumentalizacija</a:t>
            </a:r>
            <a:r>
              <a:rPr lang="en-US" dirty="0"/>
              <a:t>, </a:t>
            </a:r>
            <a:r>
              <a:rPr lang="en-US" dirty="0" err="1"/>
              <a:t>višja</a:t>
            </a:r>
            <a:r>
              <a:rPr lang="en-US" dirty="0"/>
              <a:t> </a:t>
            </a:r>
            <a:r>
              <a:rPr lang="en-US" dirty="0" err="1"/>
              <a:t>sila</a:t>
            </a:r>
            <a:r>
              <a:rPr lang="en-US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solidarnostni</a:t>
            </a:r>
            <a:r>
              <a:rPr lang="en-US" dirty="0"/>
              <a:t> </a:t>
            </a:r>
            <a:r>
              <a:rPr lang="en-US" dirty="0" err="1"/>
              <a:t>ukrepi</a:t>
            </a:r>
            <a:r>
              <a:rPr lang="en-US" dirty="0"/>
              <a:t> (</a:t>
            </a:r>
            <a:r>
              <a:rPr lang="en-US" dirty="0" err="1"/>
              <a:t>premestitve</a:t>
            </a:r>
            <a:r>
              <a:rPr lang="en-US" dirty="0"/>
              <a:t>, </a:t>
            </a:r>
            <a:r>
              <a:rPr lang="en-US" dirty="0" err="1"/>
              <a:t>finančni</a:t>
            </a:r>
            <a:r>
              <a:rPr lang="en-US" dirty="0"/>
              <a:t> </a:t>
            </a:r>
            <a:r>
              <a:rPr lang="en-US" dirty="0" err="1"/>
              <a:t>prispevki</a:t>
            </a:r>
            <a:r>
              <a:rPr lang="en-US" dirty="0"/>
              <a:t>, </a:t>
            </a:r>
            <a:r>
              <a:rPr lang="en-US" dirty="0" err="1"/>
              <a:t>finančni</a:t>
            </a:r>
            <a:r>
              <a:rPr lang="en-US" dirty="0"/>
              <a:t> </a:t>
            </a:r>
            <a:r>
              <a:rPr lang="en-US" dirty="0" err="1"/>
              <a:t>ukrepi</a:t>
            </a:r>
            <a:r>
              <a:rPr lang="en-US" dirty="0"/>
              <a:t>, </a:t>
            </a:r>
            <a:r>
              <a:rPr lang="en-US" dirty="0" err="1"/>
              <a:t>prevzem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) in/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odstopanje</a:t>
            </a:r>
            <a:r>
              <a:rPr lang="en-US" dirty="0"/>
              <a:t> od </a:t>
            </a:r>
            <a:r>
              <a:rPr lang="en-US" dirty="0" err="1"/>
              <a:t>pravil</a:t>
            </a:r>
            <a:r>
              <a:rPr lang="en-US" dirty="0"/>
              <a:t> v </a:t>
            </a:r>
            <a:r>
              <a:rPr lang="en-US" dirty="0" err="1"/>
              <a:t>azilnem</a:t>
            </a:r>
            <a:r>
              <a:rPr lang="en-US" dirty="0"/>
              <a:t> </a:t>
            </a:r>
            <a:r>
              <a:rPr lang="en-US" dirty="0" err="1"/>
              <a:t>postopku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02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2930</TotalTime>
  <Words>955</Words>
  <Application>Microsoft Macintosh PowerPoint</Application>
  <PresentationFormat>Widescreen</PresentationFormat>
  <Paragraphs>143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ZAŠČITA OTROK BREZ SPREMSTVA</vt:lpstr>
      <vt:lpstr>PROJEKT CO.A.ST</vt:lpstr>
      <vt:lpstr>PAKT O AZILU IN MIGRACIJAH </vt:lpstr>
      <vt:lpstr>ZAKONODAJNI AKTI PAKTA</vt:lpstr>
      <vt:lpstr>PowerPoint Presentation</vt:lpstr>
      <vt:lpstr>Uredba o preverjanju – SCREENINING </vt:lpstr>
      <vt:lpstr>Uredba o skupnem azilnem postopku - APR</vt:lpstr>
      <vt:lpstr>Uredba o upravljanju azila in migracij – RAMM</vt:lpstr>
      <vt:lpstr>PowerPoint Presentation</vt:lpstr>
      <vt:lpstr>IZZIVI PRI IMPLEMENTACIJI</vt:lpstr>
      <vt:lpstr>ZAŠČITA OTROK BREZ SPREMSTVA</vt:lpstr>
      <vt:lpstr>KAJ JE PREHOD V ODRASLOST? </vt:lpstr>
      <vt:lpstr>PREHOD V ODRASLOST V KONTEKSTU MIGRACIJ</vt:lpstr>
      <vt:lpstr>INDIVIDUALEN PRISTOP</vt:lpstr>
      <vt:lpstr>NASLAVLJANJE SPREMEMB OB PREHODU</vt:lpstr>
      <vt:lpstr>PSIHOSOCIALNA PODPORA </vt:lpstr>
      <vt:lpstr>UREDITEV V SLOVENIJI</vt:lpstr>
      <vt:lpstr>ZAKLJUČEK</vt:lpstr>
      <vt:lpstr>Hvala za pozornost!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ZAŠČITA OTROK BREZ SPREMSTVA</dc:title>
  <dc:creator>Microsoft Office User</dc:creator>
  <cp:lastModifiedBy>Microsoft Office User</cp:lastModifiedBy>
  <cp:revision>38</cp:revision>
  <dcterms:created xsi:type="dcterms:W3CDTF">2025-10-05T11:20:41Z</dcterms:created>
  <dcterms:modified xsi:type="dcterms:W3CDTF">2025-10-17T06:55:42Z</dcterms:modified>
</cp:coreProperties>
</file>