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1"/>
  </p:sldMasterIdLst>
  <p:notesMasterIdLst>
    <p:notesMasterId r:id="rId30"/>
  </p:notesMasterIdLst>
  <p:sldIdLst>
    <p:sldId id="256" r:id="rId2"/>
    <p:sldId id="838841695" r:id="rId3"/>
    <p:sldId id="4912" r:id="rId4"/>
    <p:sldId id="4916" r:id="rId5"/>
    <p:sldId id="4917" r:id="rId6"/>
    <p:sldId id="4915" r:id="rId7"/>
    <p:sldId id="670" r:id="rId8"/>
    <p:sldId id="661" r:id="rId9"/>
    <p:sldId id="421" r:id="rId10"/>
    <p:sldId id="4905" r:id="rId11"/>
    <p:sldId id="259" r:id="rId12"/>
    <p:sldId id="4913" r:id="rId13"/>
    <p:sldId id="4899" r:id="rId14"/>
    <p:sldId id="4900" r:id="rId15"/>
    <p:sldId id="838841698" r:id="rId16"/>
    <p:sldId id="754" r:id="rId17"/>
    <p:sldId id="766" r:id="rId18"/>
    <p:sldId id="767" r:id="rId19"/>
    <p:sldId id="764" r:id="rId20"/>
    <p:sldId id="753" r:id="rId21"/>
    <p:sldId id="768" r:id="rId22"/>
    <p:sldId id="838841697" r:id="rId23"/>
    <p:sldId id="838841699" r:id="rId24"/>
    <p:sldId id="663" r:id="rId25"/>
    <p:sldId id="631" r:id="rId26"/>
    <p:sldId id="4914" r:id="rId27"/>
    <p:sldId id="4903" r:id="rId28"/>
    <p:sldId id="838841696" r:id="rId29"/>
  </p:sldIdLst>
  <p:sldSz cx="9144000" cy="5143500" type="screen16x9"/>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B00"/>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82B5C-8533-48F0-A2C8-827FA5FFCF2B}" v="71" dt="2025-12-08T09:30:48.0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66828" autoAdjust="0"/>
  </p:normalViewPr>
  <p:slideViewPr>
    <p:cSldViewPr snapToGrid="0" snapToObjects="1">
      <p:cViewPr varScale="1">
        <p:scale>
          <a:sx n="56" d="100"/>
          <a:sy n="56" d="100"/>
        </p:scale>
        <p:origin x="1312"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C08B6-A596-42AB-A5B1-20114EF744C4}" type="doc">
      <dgm:prSet loTypeId="urn:microsoft.com/office/officeart/2005/8/layout/hList1" loCatId="list" qsTypeId="urn:microsoft.com/office/officeart/2005/8/quickstyle/simple2" qsCatId="simple" csTypeId="urn:microsoft.com/office/officeart/2005/8/colors/colorful2" csCatId="colorful" phldr="1"/>
      <dgm:spPr/>
      <dgm:t>
        <a:bodyPr/>
        <a:lstStyle/>
        <a:p>
          <a:endParaRPr lang="en-US"/>
        </a:p>
      </dgm:t>
    </dgm:pt>
    <dgm:pt modelId="{33C5860D-5A6C-463F-A5C6-81D48DA4A013}">
      <dgm:prSet phldrT="[besedilo]" custT="1"/>
      <dgm:spPr/>
      <dgm:t>
        <a:bodyPr/>
        <a:lstStyle/>
        <a:p>
          <a:r>
            <a:rPr lang="sl-SI" sz="1100" b="1"/>
            <a:t>STAROST</a:t>
          </a:r>
          <a:r>
            <a:rPr lang="sl-SI" sz="1100"/>
            <a:t> </a:t>
          </a:r>
          <a:endParaRPr lang="en-US" sz="1100"/>
        </a:p>
      </dgm:t>
    </dgm:pt>
    <dgm:pt modelId="{174F3FE0-6679-4055-8717-1DB09257540B}" type="parTrans" cxnId="{7EAE8B2B-96C4-43D2-9398-69479A700ED6}">
      <dgm:prSet/>
      <dgm:spPr/>
      <dgm:t>
        <a:bodyPr/>
        <a:lstStyle/>
        <a:p>
          <a:endParaRPr lang="en-US" sz="1600"/>
        </a:p>
      </dgm:t>
    </dgm:pt>
    <dgm:pt modelId="{8E03B0C6-515E-4ABC-9DF1-0E9205FD71A0}" type="sibTrans" cxnId="{7EAE8B2B-96C4-43D2-9398-69479A700ED6}">
      <dgm:prSet/>
      <dgm:spPr/>
      <dgm:t>
        <a:bodyPr/>
        <a:lstStyle/>
        <a:p>
          <a:endParaRPr lang="en-US" sz="1600"/>
        </a:p>
      </dgm:t>
    </dgm:pt>
    <dgm:pt modelId="{1A805A46-DDA1-40FB-ACC9-BD9D7341418D}">
      <dgm:prSet phldrT="[besedilo]" custT="1"/>
      <dgm:spPr/>
      <dgm:t>
        <a:bodyPr/>
        <a:lstStyle/>
        <a:p>
          <a:r>
            <a:rPr lang="sl-SI" sz="1050"/>
            <a:t>Otrok brez spremstva</a:t>
          </a:r>
          <a:endParaRPr lang="en-US" sz="1050"/>
        </a:p>
      </dgm:t>
    </dgm:pt>
    <dgm:pt modelId="{C992785D-A148-45D6-ACEE-5256FB00206B}" type="parTrans" cxnId="{90A5E261-5630-4081-B787-34B87C8A8F56}">
      <dgm:prSet/>
      <dgm:spPr/>
      <dgm:t>
        <a:bodyPr/>
        <a:lstStyle/>
        <a:p>
          <a:endParaRPr lang="en-US" sz="1600"/>
        </a:p>
      </dgm:t>
    </dgm:pt>
    <dgm:pt modelId="{0C7C0BC4-25B8-4D8A-9013-CAEB96387A05}" type="sibTrans" cxnId="{90A5E261-5630-4081-B787-34B87C8A8F56}">
      <dgm:prSet/>
      <dgm:spPr/>
      <dgm:t>
        <a:bodyPr/>
        <a:lstStyle/>
        <a:p>
          <a:endParaRPr lang="en-US" sz="1600"/>
        </a:p>
      </dgm:t>
    </dgm:pt>
    <dgm:pt modelId="{E0C95E42-641A-4172-8DDD-B0325ADBBF97}">
      <dgm:prSet phldrT="[besedilo]" custT="1"/>
      <dgm:spPr/>
      <dgm:t>
        <a:bodyPr/>
        <a:lstStyle/>
        <a:p>
          <a:r>
            <a:rPr lang="sl-SI" sz="1100" b="1" i="0" u="none"/>
            <a:t>ZDRAVJE IN ZDRAVSTVENA TVEGANJA</a:t>
          </a:r>
          <a:endParaRPr lang="en-US" sz="1100" b="1"/>
        </a:p>
      </dgm:t>
    </dgm:pt>
    <dgm:pt modelId="{BE647C50-1E6E-4494-B20A-667C4D12F4D5}" type="parTrans" cxnId="{D6D982D5-133A-4207-A62B-C0C6E8A9AE27}">
      <dgm:prSet/>
      <dgm:spPr/>
      <dgm:t>
        <a:bodyPr/>
        <a:lstStyle/>
        <a:p>
          <a:endParaRPr lang="en-US" sz="1600"/>
        </a:p>
      </dgm:t>
    </dgm:pt>
    <dgm:pt modelId="{F9A4D93A-2630-4BAE-955F-E0330AA9ACB0}" type="sibTrans" cxnId="{D6D982D5-133A-4207-A62B-C0C6E8A9AE27}">
      <dgm:prSet/>
      <dgm:spPr/>
      <dgm:t>
        <a:bodyPr/>
        <a:lstStyle/>
        <a:p>
          <a:endParaRPr lang="en-US" sz="1600"/>
        </a:p>
      </dgm:t>
    </dgm:pt>
    <dgm:pt modelId="{ACBE5046-BB0D-4A69-AA8D-C5E0216CFA3B}">
      <dgm:prSet phldrT="[besedilo]" custT="1"/>
      <dgm:spPr/>
      <dgm:t>
        <a:bodyPr/>
        <a:lstStyle/>
        <a:p>
          <a:endParaRPr lang="en-US" sz="1050"/>
        </a:p>
      </dgm:t>
    </dgm:pt>
    <dgm:pt modelId="{6BD27D97-0140-456C-8628-CCA88679E280}" type="parTrans" cxnId="{43286837-40F1-4AD0-AF6C-D51AE6E21426}">
      <dgm:prSet/>
      <dgm:spPr/>
      <dgm:t>
        <a:bodyPr/>
        <a:lstStyle/>
        <a:p>
          <a:endParaRPr lang="en-US" sz="1600"/>
        </a:p>
      </dgm:t>
    </dgm:pt>
    <dgm:pt modelId="{81185F7D-2DCD-4F9C-923B-80F96BACCC63}" type="sibTrans" cxnId="{43286837-40F1-4AD0-AF6C-D51AE6E21426}">
      <dgm:prSet/>
      <dgm:spPr/>
      <dgm:t>
        <a:bodyPr/>
        <a:lstStyle/>
        <a:p>
          <a:endParaRPr lang="en-US" sz="1600"/>
        </a:p>
      </dgm:t>
    </dgm:pt>
    <dgm:pt modelId="{24F4C397-2CD3-44E1-9052-A84476769573}">
      <dgm:prSet phldrT="[besedilo]" custT="1"/>
      <dgm:spPr/>
      <dgm:t>
        <a:bodyPr/>
        <a:lstStyle/>
        <a:p>
          <a:r>
            <a:rPr lang="sl-SI" sz="1050"/>
            <a:t>Otrok ločen od staršev/skrbnikov</a:t>
          </a:r>
          <a:endParaRPr lang="en-US" sz="1050"/>
        </a:p>
      </dgm:t>
    </dgm:pt>
    <dgm:pt modelId="{29ECF586-32C8-455B-9657-D04798AEED19}" type="parTrans" cxnId="{FC2EE0C8-298A-458C-ACB3-EDED53723F85}">
      <dgm:prSet/>
      <dgm:spPr/>
      <dgm:t>
        <a:bodyPr/>
        <a:lstStyle/>
        <a:p>
          <a:endParaRPr lang="en-US" sz="1600"/>
        </a:p>
      </dgm:t>
    </dgm:pt>
    <dgm:pt modelId="{D392C4E6-5B7F-4436-B6B6-66D4405F5975}" type="sibTrans" cxnId="{FC2EE0C8-298A-458C-ACB3-EDED53723F85}">
      <dgm:prSet/>
      <dgm:spPr/>
      <dgm:t>
        <a:bodyPr/>
        <a:lstStyle/>
        <a:p>
          <a:endParaRPr lang="en-US" sz="1600"/>
        </a:p>
      </dgm:t>
    </dgm:pt>
    <dgm:pt modelId="{BD2226AD-3366-4795-9668-10D2D2DAB570}">
      <dgm:prSet phldrT="[besedilo]" custT="1"/>
      <dgm:spPr/>
      <dgm:t>
        <a:bodyPr/>
        <a:lstStyle/>
        <a:p>
          <a:r>
            <a:rPr lang="sl-SI" sz="1050"/>
            <a:t>Otrok v spremstvu staršev</a:t>
          </a:r>
          <a:endParaRPr lang="en-US" sz="1050"/>
        </a:p>
      </dgm:t>
    </dgm:pt>
    <dgm:pt modelId="{81CAAB65-0D94-432F-B51E-EAA196548523}" type="parTrans" cxnId="{285A042F-4E3C-4371-8F7C-BE8777D4F098}">
      <dgm:prSet/>
      <dgm:spPr/>
      <dgm:t>
        <a:bodyPr/>
        <a:lstStyle/>
        <a:p>
          <a:endParaRPr lang="en-US" sz="1600"/>
        </a:p>
      </dgm:t>
    </dgm:pt>
    <dgm:pt modelId="{6D910C8A-8E51-4B9E-BCE9-8C4C8CCEDECD}" type="sibTrans" cxnId="{285A042F-4E3C-4371-8F7C-BE8777D4F098}">
      <dgm:prSet/>
      <dgm:spPr/>
      <dgm:t>
        <a:bodyPr/>
        <a:lstStyle/>
        <a:p>
          <a:endParaRPr lang="en-US" sz="1600"/>
        </a:p>
      </dgm:t>
    </dgm:pt>
    <dgm:pt modelId="{5F7A67A9-15E4-4C4C-BFC8-73EE6FF48922}">
      <dgm:prSet custT="1"/>
      <dgm:spPr/>
      <dgm:t>
        <a:bodyPr/>
        <a:lstStyle/>
        <a:p>
          <a:r>
            <a:rPr lang="en-US" sz="1000" b="1" dirty="0"/>
            <a:t>SPOL, SPOLNA IDENTITETA</a:t>
          </a:r>
          <a:r>
            <a:rPr lang="sl-SI" sz="1000" b="1" dirty="0"/>
            <a:t> ALI IZRAZ, </a:t>
          </a:r>
          <a:r>
            <a:rPr lang="en-US" sz="1000" b="1" dirty="0"/>
            <a:t>SPOLNA USMERJENOST</a:t>
          </a:r>
        </a:p>
      </dgm:t>
    </dgm:pt>
    <dgm:pt modelId="{100B97EB-3905-4F6B-9961-57BB5F6160E8}" type="parTrans" cxnId="{80C80B00-AF49-492E-B93C-26B0CC848ACF}">
      <dgm:prSet/>
      <dgm:spPr/>
      <dgm:t>
        <a:bodyPr/>
        <a:lstStyle/>
        <a:p>
          <a:endParaRPr lang="en-US" sz="1600"/>
        </a:p>
      </dgm:t>
    </dgm:pt>
    <dgm:pt modelId="{D72EAD63-5375-4827-A30F-F1E2A0DEF61C}" type="sibTrans" cxnId="{80C80B00-AF49-492E-B93C-26B0CC848ACF}">
      <dgm:prSet/>
      <dgm:spPr/>
      <dgm:t>
        <a:bodyPr/>
        <a:lstStyle/>
        <a:p>
          <a:endParaRPr lang="en-US" sz="1600"/>
        </a:p>
      </dgm:t>
    </dgm:pt>
    <dgm:pt modelId="{4B2EB976-392E-471F-A8BA-3030AD127AAC}">
      <dgm:prSet custT="1"/>
      <dgm:spPr/>
      <dgm:t>
        <a:bodyPr/>
        <a:lstStyle/>
        <a:p>
          <a:pPr>
            <a:buFont typeface="Arial" panose="020B0604020202020204" pitchFamily="34" charset="0"/>
            <a:buChar char="•"/>
          </a:pPr>
          <a:r>
            <a:rPr lang="sl-SI" sz="1050" b="0" i="0" u="none"/>
            <a:t>Nosečnice, doječe matere</a:t>
          </a:r>
          <a:r>
            <a:rPr lang="en-US" sz="1050" b="0" i="0"/>
            <a:t>​</a:t>
          </a:r>
          <a:endParaRPr lang="en-US" sz="1050"/>
        </a:p>
      </dgm:t>
    </dgm:pt>
    <dgm:pt modelId="{4B47E302-C435-4C4C-9C66-017748DE1FE5}" type="parTrans" cxnId="{A1100749-CC56-49F3-B48C-D7F84EEC83BA}">
      <dgm:prSet/>
      <dgm:spPr/>
      <dgm:t>
        <a:bodyPr/>
        <a:lstStyle/>
        <a:p>
          <a:endParaRPr lang="en-US" sz="1600"/>
        </a:p>
      </dgm:t>
    </dgm:pt>
    <dgm:pt modelId="{8EEF1C33-64F8-4215-8B3C-034F8E2FB02A}" type="sibTrans" cxnId="{A1100749-CC56-49F3-B48C-D7F84EEC83BA}">
      <dgm:prSet/>
      <dgm:spPr/>
      <dgm:t>
        <a:bodyPr/>
        <a:lstStyle/>
        <a:p>
          <a:endParaRPr lang="en-US" sz="1600"/>
        </a:p>
      </dgm:t>
    </dgm:pt>
    <dgm:pt modelId="{A0233BBD-067B-4656-B60C-EBEF25447E70}">
      <dgm:prSet custT="1"/>
      <dgm:spPr/>
      <dgm:t>
        <a:bodyPr/>
        <a:lstStyle/>
        <a:p>
          <a:pPr>
            <a:buFont typeface="Arial" panose="020B0604020202020204" pitchFamily="34" charset="0"/>
            <a:buChar char="•"/>
          </a:pPr>
          <a:r>
            <a:rPr lang="sl-SI" sz="1050" b="0" i="0" u="none"/>
            <a:t>Enostarševske družine ali družine s skrbnikom, ki je otrok, starostnik, oseba z oviranostmi</a:t>
          </a:r>
          <a:r>
            <a:rPr lang="en-US" sz="1050" b="0" i="0"/>
            <a:t>​</a:t>
          </a:r>
        </a:p>
      </dgm:t>
    </dgm:pt>
    <dgm:pt modelId="{086BB367-413B-4DEC-A4B4-D9E83E5A0355}" type="parTrans" cxnId="{3D1A8441-7B94-4B8E-A35C-A880150C457F}">
      <dgm:prSet/>
      <dgm:spPr/>
      <dgm:t>
        <a:bodyPr/>
        <a:lstStyle/>
        <a:p>
          <a:endParaRPr lang="en-US" sz="1600"/>
        </a:p>
      </dgm:t>
    </dgm:pt>
    <dgm:pt modelId="{993D4B9B-9451-47F4-ABB5-0303049D3453}" type="sibTrans" cxnId="{3D1A8441-7B94-4B8E-A35C-A880150C457F}">
      <dgm:prSet/>
      <dgm:spPr/>
      <dgm:t>
        <a:bodyPr/>
        <a:lstStyle/>
        <a:p>
          <a:endParaRPr lang="en-US" sz="1600"/>
        </a:p>
      </dgm:t>
    </dgm:pt>
    <dgm:pt modelId="{539334BA-D4CE-4027-B873-BCF6DF15377B}">
      <dgm:prSet custT="1"/>
      <dgm:spPr/>
      <dgm:t>
        <a:bodyPr/>
        <a:lstStyle/>
        <a:p>
          <a:pPr>
            <a:buFont typeface="Arial" panose="020B0604020202020204" pitchFamily="34" charset="0"/>
            <a:buChar char="•"/>
          </a:pPr>
          <a:r>
            <a:rPr lang="sl-SI" sz="1050" b="0" i="0" u="none"/>
            <a:t>Ženske, ranljive za SNNS, odrasli in otroci, ki so žrtve nasilja v družini, izkoriščanja ali zlorab</a:t>
          </a:r>
          <a:r>
            <a:rPr lang="en-US" sz="1050" b="0" i="0"/>
            <a:t>​</a:t>
          </a:r>
        </a:p>
      </dgm:t>
    </dgm:pt>
    <dgm:pt modelId="{9AFA69B4-738D-4226-973B-8065BB81284E}" type="parTrans" cxnId="{CA12D018-72CD-4C76-93AF-2F932DD51102}">
      <dgm:prSet/>
      <dgm:spPr/>
      <dgm:t>
        <a:bodyPr/>
        <a:lstStyle/>
        <a:p>
          <a:endParaRPr lang="en-US" sz="1600"/>
        </a:p>
      </dgm:t>
    </dgm:pt>
    <dgm:pt modelId="{FC400719-5D6E-4570-B548-6D4372D2729E}" type="sibTrans" cxnId="{CA12D018-72CD-4C76-93AF-2F932DD51102}">
      <dgm:prSet/>
      <dgm:spPr/>
      <dgm:t>
        <a:bodyPr/>
        <a:lstStyle/>
        <a:p>
          <a:endParaRPr lang="en-US" sz="1600"/>
        </a:p>
      </dgm:t>
    </dgm:pt>
    <dgm:pt modelId="{EC741EFC-F187-4398-ABBF-AA97C918F5F6}">
      <dgm:prSet custT="1"/>
      <dgm:spPr/>
      <dgm:t>
        <a:bodyPr/>
        <a:lstStyle/>
        <a:p>
          <a:pPr>
            <a:buFont typeface="Arial" panose="020B0604020202020204" pitchFamily="34" charset="0"/>
            <a:buChar char="•"/>
          </a:pPr>
          <a:r>
            <a:rPr lang="sl-SI" sz="1050" b="0" i="0" u="none"/>
            <a:t>LGBTQ+ osebe, ki so bolj izpostavljene nasilju </a:t>
          </a:r>
          <a:endParaRPr lang="en-US" sz="1050" b="0" i="0"/>
        </a:p>
      </dgm:t>
    </dgm:pt>
    <dgm:pt modelId="{345320E1-B39A-4E6E-810F-FA4970343D80}" type="parTrans" cxnId="{30A0CBE8-0512-4280-A52A-93ECB6948176}">
      <dgm:prSet/>
      <dgm:spPr/>
      <dgm:t>
        <a:bodyPr/>
        <a:lstStyle/>
        <a:p>
          <a:endParaRPr lang="en-US" sz="1600"/>
        </a:p>
      </dgm:t>
    </dgm:pt>
    <dgm:pt modelId="{066FD635-95F2-4F54-9A3A-34348AE28BB7}" type="sibTrans" cxnId="{30A0CBE8-0512-4280-A52A-93ECB6948176}">
      <dgm:prSet/>
      <dgm:spPr/>
      <dgm:t>
        <a:bodyPr/>
        <a:lstStyle/>
        <a:p>
          <a:endParaRPr lang="en-US" sz="1600"/>
        </a:p>
      </dgm:t>
    </dgm:pt>
    <dgm:pt modelId="{2BA17572-25F8-4355-BBF6-B29E36F02D98}">
      <dgm:prSet phldrT="[besedilo]" custT="1"/>
      <dgm:spPr/>
      <dgm:t>
        <a:bodyPr/>
        <a:lstStyle/>
        <a:p>
          <a:endParaRPr lang="en-US" sz="900"/>
        </a:p>
      </dgm:t>
    </dgm:pt>
    <dgm:pt modelId="{211BCE32-26FE-42DE-931F-C04FC671CEFB}" type="parTrans" cxnId="{574AB871-8763-4CE4-9CDC-CF1329C27AC2}">
      <dgm:prSet/>
      <dgm:spPr/>
      <dgm:t>
        <a:bodyPr/>
        <a:lstStyle/>
        <a:p>
          <a:endParaRPr lang="en-US" sz="1600"/>
        </a:p>
      </dgm:t>
    </dgm:pt>
    <dgm:pt modelId="{9D53CD08-6AFD-4C11-8C04-2BAC71FCF4F4}" type="sibTrans" cxnId="{574AB871-8763-4CE4-9CDC-CF1329C27AC2}">
      <dgm:prSet/>
      <dgm:spPr/>
      <dgm:t>
        <a:bodyPr/>
        <a:lstStyle/>
        <a:p>
          <a:endParaRPr lang="en-US" sz="1600"/>
        </a:p>
      </dgm:t>
    </dgm:pt>
    <dgm:pt modelId="{F4164E19-28F8-49EA-935E-E3FA9755A7B9}">
      <dgm:prSet phldrT="[besedilo]" custT="1"/>
      <dgm:spPr/>
      <dgm:t>
        <a:bodyPr/>
        <a:lstStyle/>
        <a:p>
          <a:endParaRPr lang="en-US" sz="900"/>
        </a:p>
      </dgm:t>
    </dgm:pt>
    <dgm:pt modelId="{F42E6FE0-EB44-4780-B18D-3CF966120D13}" type="parTrans" cxnId="{557D9B67-54DA-4A4E-9006-19F75CEB831E}">
      <dgm:prSet/>
      <dgm:spPr/>
      <dgm:t>
        <a:bodyPr/>
        <a:lstStyle/>
        <a:p>
          <a:endParaRPr lang="en-US" sz="1600"/>
        </a:p>
      </dgm:t>
    </dgm:pt>
    <dgm:pt modelId="{A47A91C3-BB47-42B9-A1A9-4DA800B5EED9}" type="sibTrans" cxnId="{557D9B67-54DA-4A4E-9006-19F75CEB831E}">
      <dgm:prSet/>
      <dgm:spPr/>
      <dgm:t>
        <a:bodyPr/>
        <a:lstStyle/>
        <a:p>
          <a:endParaRPr lang="en-US" sz="1600"/>
        </a:p>
      </dgm:t>
    </dgm:pt>
    <dgm:pt modelId="{A9DBDFA6-60BF-4FE4-96D2-FA181C467BFB}">
      <dgm:prSet custT="1"/>
      <dgm:spPr/>
      <dgm:t>
        <a:bodyPr/>
        <a:lstStyle/>
        <a:p>
          <a:r>
            <a:rPr lang="sl-SI" sz="1100" b="1"/>
            <a:t>POTREBE PO ZAŠČITI</a:t>
          </a:r>
          <a:endParaRPr lang="en-US" sz="1100" b="1"/>
        </a:p>
      </dgm:t>
    </dgm:pt>
    <dgm:pt modelId="{839574A5-2634-4E68-9C5B-8ADE821373CC}" type="parTrans" cxnId="{FEBC8CFA-CA4F-4305-860C-F5C8F495D3C0}">
      <dgm:prSet/>
      <dgm:spPr/>
      <dgm:t>
        <a:bodyPr/>
        <a:lstStyle/>
        <a:p>
          <a:endParaRPr lang="en-US" sz="1600"/>
        </a:p>
      </dgm:t>
    </dgm:pt>
    <dgm:pt modelId="{5E99E6BD-8E1F-4446-AD67-B90F9A1E2351}" type="sibTrans" cxnId="{FEBC8CFA-CA4F-4305-860C-F5C8F495D3C0}">
      <dgm:prSet/>
      <dgm:spPr/>
      <dgm:t>
        <a:bodyPr/>
        <a:lstStyle/>
        <a:p>
          <a:endParaRPr lang="en-US" sz="1600"/>
        </a:p>
      </dgm:t>
    </dgm:pt>
    <dgm:pt modelId="{C7F43E96-70F6-46E1-B69A-0A3C78A87A1D}">
      <dgm:prSet custT="1"/>
      <dgm:spPr/>
      <dgm:t>
        <a:bodyPr/>
        <a:lstStyle/>
        <a:p>
          <a:pPr>
            <a:buFont typeface="Arial" panose="020B0604020202020204" pitchFamily="34" charset="0"/>
            <a:buChar char="•"/>
          </a:pPr>
          <a:r>
            <a:rPr lang="sl-SI" sz="1050" b="0" i="0" u="none"/>
            <a:t>Tveganje za samopoškodovanje ali samomor </a:t>
          </a:r>
          <a:endParaRPr lang="en-US" sz="1050" b="0" i="0"/>
        </a:p>
      </dgm:t>
    </dgm:pt>
    <dgm:pt modelId="{BFCF1F8E-7EC8-435A-9E82-BF80245C58EB}" type="parTrans" cxnId="{62031D12-16D4-4B7C-8742-D745B38E7439}">
      <dgm:prSet/>
      <dgm:spPr/>
      <dgm:t>
        <a:bodyPr/>
        <a:lstStyle/>
        <a:p>
          <a:endParaRPr lang="en-US" sz="1600"/>
        </a:p>
      </dgm:t>
    </dgm:pt>
    <dgm:pt modelId="{0B0ABFF3-4F25-4C31-AEB6-D77505DA115E}" type="sibTrans" cxnId="{62031D12-16D4-4B7C-8742-D745B38E7439}">
      <dgm:prSet/>
      <dgm:spPr/>
      <dgm:t>
        <a:bodyPr/>
        <a:lstStyle/>
        <a:p>
          <a:endParaRPr lang="en-US" sz="1600"/>
        </a:p>
      </dgm:t>
    </dgm:pt>
    <dgm:pt modelId="{EE1CB9D5-6958-4F37-8361-2F44637C4D88}">
      <dgm:prSet custT="1"/>
      <dgm:spPr/>
      <dgm:t>
        <a:bodyPr/>
        <a:lstStyle/>
        <a:p>
          <a:pPr>
            <a:buFont typeface="Arial" panose="020B0604020202020204" pitchFamily="34" charset="0"/>
            <a:buChar char="•"/>
          </a:pPr>
          <a:r>
            <a:rPr lang="sl-SI" sz="1050" b="0" i="0" u="none"/>
            <a:t>Različne oviranosti </a:t>
          </a:r>
          <a:r>
            <a:rPr lang="en-US" sz="1050" b="0" i="0"/>
            <a:t>​</a:t>
          </a:r>
        </a:p>
      </dgm:t>
    </dgm:pt>
    <dgm:pt modelId="{5D00319A-8990-4DFD-8AFB-3E9CCAA4415E}" type="parTrans" cxnId="{AE8491FC-2E62-47FB-BA95-263BDF38BA48}">
      <dgm:prSet/>
      <dgm:spPr/>
      <dgm:t>
        <a:bodyPr/>
        <a:lstStyle/>
        <a:p>
          <a:endParaRPr lang="en-US" sz="1600"/>
        </a:p>
      </dgm:t>
    </dgm:pt>
    <dgm:pt modelId="{69B4D854-D251-4364-87B7-DAB24A79B036}" type="sibTrans" cxnId="{AE8491FC-2E62-47FB-BA95-263BDF38BA48}">
      <dgm:prSet/>
      <dgm:spPr/>
      <dgm:t>
        <a:bodyPr/>
        <a:lstStyle/>
        <a:p>
          <a:endParaRPr lang="en-US" sz="1600"/>
        </a:p>
      </dgm:t>
    </dgm:pt>
    <dgm:pt modelId="{64A477F4-D52C-4D60-A9B2-EDC9E1A4F83D}">
      <dgm:prSet custT="1"/>
      <dgm:spPr/>
      <dgm:t>
        <a:bodyPr/>
        <a:lstStyle/>
        <a:p>
          <a:pPr>
            <a:buFont typeface="Arial" panose="020B0604020202020204" pitchFamily="34" charset="0"/>
            <a:buChar char="•"/>
          </a:pPr>
          <a:r>
            <a:rPr lang="sl-SI" sz="1050" b="0" i="0" u="none"/>
            <a:t>Starostniki </a:t>
          </a:r>
          <a:r>
            <a:rPr lang="en-US" sz="1050" b="0" i="0"/>
            <a:t>​</a:t>
          </a:r>
        </a:p>
      </dgm:t>
    </dgm:pt>
    <dgm:pt modelId="{7BB25A12-12CF-4415-BBF4-5D3BCEBB0164}" type="parTrans" cxnId="{57012AFB-A728-4F85-8621-BA1F2DE675D3}">
      <dgm:prSet/>
      <dgm:spPr/>
      <dgm:t>
        <a:bodyPr/>
        <a:lstStyle/>
        <a:p>
          <a:endParaRPr lang="en-US" sz="1600"/>
        </a:p>
      </dgm:t>
    </dgm:pt>
    <dgm:pt modelId="{87C9BC0E-8D01-4B87-9B7B-7711C51D4A47}" type="sibTrans" cxnId="{57012AFB-A728-4F85-8621-BA1F2DE675D3}">
      <dgm:prSet/>
      <dgm:spPr/>
      <dgm:t>
        <a:bodyPr/>
        <a:lstStyle/>
        <a:p>
          <a:endParaRPr lang="en-US" sz="1600"/>
        </a:p>
      </dgm:t>
    </dgm:pt>
    <dgm:pt modelId="{906F84DA-FEBD-47F9-96F5-26316D1515F4}">
      <dgm:prSet custT="1"/>
      <dgm:spPr/>
      <dgm:t>
        <a:bodyPr/>
        <a:lstStyle/>
        <a:p>
          <a:pPr>
            <a:buFont typeface="Arial" panose="020B0604020202020204" pitchFamily="34" charset="0"/>
            <a:buChar char="•"/>
          </a:pPr>
          <a:r>
            <a:rPr lang="sl-SI" sz="1050" b="0" i="0" u="none"/>
            <a:t>Odvisnost od nedovoljenih drog</a:t>
          </a:r>
          <a:r>
            <a:rPr lang="en-US" sz="1050" b="0" i="0"/>
            <a:t>​</a:t>
          </a:r>
        </a:p>
      </dgm:t>
    </dgm:pt>
    <dgm:pt modelId="{B4EF54D6-760F-4306-8CCB-FDD74B6ECCF1}" type="parTrans" cxnId="{DD0629EC-142D-4DA3-BF45-5DC869519018}">
      <dgm:prSet/>
      <dgm:spPr/>
      <dgm:t>
        <a:bodyPr/>
        <a:lstStyle/>
        <a:p>
          <a:endParaRPr lang="en-US" sz="1600"/>
        </a:p>
      </dgm:t>
    </dgm:pt>
    <dgm:pt modelId="{BA08C132-1F8E-4A81-8B95-57A9F7195B46}" type="sibTrans" cxnId="{DD0629EC-142D-4DA3-BF45-5DC869519018}">
      <dgm:prSet/>
      <dgm:spPr/>
      <dgm:t>
        <a:bodyPr/>
        <a:lstStyle/>
        <a:p>
          <a:endParaRPr lang="en-US" sz="1600"/>
        </a:p>
      </dgm:t>
    </dgm:pt>
    <dgm:pt modelId="{D4758F23-5271-4E76-A44A-F922828D15BD}">
      <dgm:prSet custT="1"/>
      <dgm:spPr/>
      <dgm:t>
        <a:bodyPr/>
        <a:lstStyle/>
        <a:p>
          <a:pPr>
            <a:buFont typeface="Arial" panose="020B0604020202020204" pitchFamily="34" charset="0"/>
            <a:buChar char="•"/>
          </a:pPr>
          <a:r>
            <a:rPr lang="sl-SI" sz="1050" b="0" i="0" u="none"/>
            <a:t>Revščina in pomanjkanje</a:t>
          </a:r>
          <a:r>
            <a:rPr lang="en-US" sz="1050" b="0" i="0"/>
            <a:t>​</a:t>
          </a:r>
        </a:p>
      </dgm:t>
    </dgm:pt>
    <dgm:pt modelId="{44561465-2D0F-4B36-B747-788349C696AA}" type="parTrans" cxnId="{187DCD07-57C9-4DE4-9943-7A7A84C9D0F5}">
      <dgm:prSet/>
      <dgm:spPr/>
      <dgm:t>
        <a:bodyPr/>
        <a:lstStyle/>
        <a:p>
          <a:endParaRPr lang="en-US" sz="1600"/>
        </a:p>
      </dgm:t>
    </dgm:pt>
    <dgm:pt modelId="{4266B222-3583-4DC3-BBC4-BEC3EA129290}" type="sibTrans" cxnId="{187DCD07-57C9-4DE4-9943-7A7A84C9D0F5}">
      <dgm:prSet/>
      <dgm:spPr/>
      <dgm:t>
        <a:bodyPr/>
        <a:lstStyle/>
        <a:p>
          <a:endParaRPr lang="en-US" sz="1600"/>
        </a:p>
      </dgm:t>
    </dgm:pt>
    <dgm:pt modelId="{E5A88535-A617-4AD6-96A2-6467F54CE6AA}">
      <dgm:prSet custT="1"/>
      <dgm:spPr/>
      <dgm:t>
        <a:bodyPr/>
        <a:lstStyle/>
        <a:p>
          <a:pPr>
            <a:buFont typeface="Arial" panose="020B0604020202020204" pitchFamily="34" charset="0"/>
            <a:buNone/>
          </a:pPr>
          <a:endParaRPr lang="en-US" sz="900"/>
        </a:p>
      </dgm:t>
    </dgm:pt>
    <dgm:pt modelId="{59987CB8-05A6-4A54-89C2-D3AB765B91F1}" type="parTrans" cxnId="{C687934A-B488-41AC-9078-52EAA67B47C5}">
      <dgm:prSet/>
      <dgm:spPr/>
      <dgm:t>
        <a:bodyPr/>
        <a:lstStyle/>
        <a:p>
          <a:endParaRPr lang="en-US" sz="1600"/>
        </a:p>
      </dgm:t>
    </dgm:pt>
    <dgm:pt modelId="{F6EB915C-9A0A-40F0-85CD-3CC60D08BC64}" type="sibTrans" cxnId="{C687934A-B488-41AC-9078-52EAA67B47C5}">
      <dgm:prSet/>
      <dgm:spPr/>
      <dgm:t>
        <a:bodyPr/>
        <a:lstStyle/>
        <a:p>
          <a:endParaRPr lang="en-US" sz="1600"/>
        </a:p>
      </dgm:t>
    </dgm:pt>
    <dgm:pt modelId="{BDD2665D-C2E6-45F9-BA78-B971AC31C1A9}">
      <dgm:prSet custT="1"/>
      <dgm:spPr/>
      <dgm:t>
        <a:bodyPr/>
        <a:lstStyle/>
        <a:p>
          <a:pPr>
            <a:buFont typeface="Arial" panose="020B0604020202020204" pitchFamily="34" charset="0"/>
            <a:buChar char="•"/>
          </a:pPr>
          <a:r>
            <a:rPr lang="sl-SI" sz="1050" b="0" i="0" u="none"/>
            <a:t>Osebe, ki so preživele travmo ali mučenje</a:t>
          </a:r>
          <a:r>
            <a:rPr lang="en-US" sz="1050" b="0" i="0"/>
            <a:t>​</a:t>
          </a:r>
        </a:p>
      </dgm:t>
    </dgm:pt>
    <dgm:pt modelId="{3CFD8DFC-F290-46E1-B5E4-526B079ABA9A}" type="parTrans" cxnId="{B777CCB6-37B8-4C8B-B585-4941B6B7F203}">
      <dgm:prSet/>
      <dgm:spPr/>
      <dgm:t>
        <a:bodyPr/>
        <a:lstStyle/>
        <a:p>
          <a:endParaRPr lang="en-US" sz="1600"/>
        </a:p>
      </dgm:t>
    </dgm:pt>
    <dgm:pt modelId="{3DE6C035-2820-4E72-AE9C-0C5023B11E58}" type="sibTrans" cxnId="{B777CCB6-37B8-4C8B-B585-4941B6B7F203}">
      <dgm:prSet/>
      <dgm:spPr/>
      <dgm:t>
        <a:bodyPr/>
        <a:lstStyle/>
        <a:p>
          <a:endParaRPr lang="en-US" sz="1600"/>
        </a:p>
      </dgm:t>
    </dgm:pt>
    <dgm:pt modelId="{D4527206-B680-435C-94B0-CAFA8770E082}">
      <dgm:prSet custT="1"/>
      <dgm:spPr/>
      <dgm:t>
        <a:bodyPr/>
        <a:lstStyle/>
        <a:p>
          <a:pPr>
            <a:buFont typeface="Arial" panose="020B0604020202020204" pitchFamily="34" charset="0"/>
            <a:buChar char="•"/>
          </a:pPr>
          <a:r>
            <a:rPr lang="sl-SI" sz="1050" b="0" i="0" u="none"/>
            <a:t>Osebe, ki so preživele SNNS ali drugo nasilje </a:t>
          </a:r>
          <a:r>
            <a:rPr lang="en-US" sz="1050" b="0" i="0"/>
            <a:t>​</a:t>
          </a:r>
        </a:p>
      </dgm:t>
    </dgm:pt>
    <dgm:pt modelId="{1B703628-7712-4459-A71D-374EBF097548}" type="parTrans" cxnId="{E0C7F365-C6FA-49FB-9E1D-BA1D3B5A0E80}">
      <dgm:prSet/>
      <dgm:spPr/>
      <dgm:t>
        <a:bodyPr/>
        <a:lstStyle/>
        <a:p>
          <a:endParaRPr lang="en-US" sz="1600"/>
        </a:p>
      </dgm:t>
    </dgm:pt>
    <dgm:pt modelId="{03EDB4BB-094C-4207-8C2A-FDC21F260E4B}" type="sibTrans" cxnId="{E0C7F365-C6FA-49FB-9E1D-BA1D3B5A0E80}">
      <dgm:prSet/>
      <dgm:spPr/>
      <dgm:t>
        <a:bodyPr/>
        <a:lstStyle/>
        <a:p>
          <a:endParaRPr lang="en-US" sz="1600"/>
        </a:p>
      </dgm:t>
    </dgm:pt>
    <dgm:pt modelId="{3E721C94-4C95-4A6E-BC97-E34928B817E1}">
      <dgm:prSet custT="1"/>
      <dgm:spPr/>
      <dgm:t>
        <a:bodyPr/>
        <a:lstStyle/>
        <a:p>
          <a:pPr>
            <a:buFont typeface="Arial" panose="020B0604020202020204" pitchFamily="34" charset="0"/>
            <a:buChar char="•"/>
          </a:pPr>
          <a:r>
            <a:rPr lang="sl-SI" sz="1050" b="0" i="0" u="none"/>
            <a:t>Žrtve ali osebe, ki tvegajo TzL</a:t>
          </a:r>
          <a:r>
            <a:rPr lang="en-US" sz="1050" b="0" i="0"/>
            <a:t>​</a:t>
          </a:r>
        </a:p>
      </dgm:t>
    </dgm:pt>
    <dgm:pt modelId="{C166360E-0715-4D5B-A790-2237B73440A4}" type="parTrans" cxnId="{55901085-A964-4094-84A2-F49CDF6BC614}">
      <dgm:prSet/>
      <dgm:spPr/>
      <dgm:t>
        <a:bodyPr/>
        <a:lstStyle/>
        <a:p>
          <a:endParaRPr lang="en-US" sz="1600"/>
        </a:p>
      </dgm:t>
    </dgm:pt>
    <dgm:pt modelId="{45A80BE1-6F19-41E5-BED4-CEFE75E95995}" type="sibTrans" cxnId="{55901085-A964-4094-84A2-F49CDF6BC614}">
      <dgm:prSet/>
      <dgm:spPr/>
      <dgm:t>
        <a:bodyPr/>
        <a:lstStyle/>
        <a:p>
          <a:endParaRPr lang="en-US" sz="1600"/>
        </a:p>
      </dgm:t>
    </dgm:pt>
    <dgm:pt modelId="{EDA7E3C1-9621-44DB-B7C7-4393C575F26D}">
      <dgm:prSet custT="1"/>
      <dgm:spPr/>
      <dgm:t>
        <a:bodyPr/>
        <a:lstStyle/>
        <a:p>
          <a:pPr>
            <a:buFont typeface="Arial" panose="020B0604020202020204" pitchFamily="34" charset="0"/>
            <a:buChar char="•"/>
          </a:pPr>
          <a:r>
            <a:rPr lang="sl-SI" sz="1050" b="0" i="0" u="none"/>
            <a:t>Osebe brez državljanstva </a:t>
          </a:r>
          <a:r>
            <a:rPr lang="en-US" sz="1050" b="0" i="0"/>
            <a:t>​</a:t>
          </a:r>
        </a:p>
      </dgm:t>
    </dgm:pt>
    <dgm:pt modelId="{402A479D-D2FF-455B-9429-18B84B4C8E35}" type="parTrans" cxnId="{00AB64FE-CE11-463A-AD9B-95E54DF9D8C5}">
      <dgm:prSet/>
      <dgm:spPr/>
      <dgm:t>
        <a:bodyPr/>
        <a:lstStyle/>
        <a:p>
          <a:endParaRPr lang="en-US" sz="1600"/>
        </a:p>
      </dgm:t>
    </dgm:pt>
    <dgm:pt modelId="{223BE6AB-1244-4231-8095-0C8FD1C469FB}" type="sibTrans" cxnId="{00AB64FE-CE11-463A-AD9B-95E54DF9D8C5}">
      <dgm:prSet/>
      <dgm:spPr/>
      <dgm:t>
        <a:bodyPr/>
        <a:lstStyle/>
        <a:p>
          <a:endParaRPr lang="en-US" sz="1600"/>
        </a:p>
      </dgm:t>
    </dgm:pt>
    <dgm:pt modelId="{C2FF1CE3-C3AA-4F18-BA08-4DCF510772A3}">
      <dgm:prSet phldrT="[besedilo]" custT="1"/>
      <dgm:spPr/>
      <dgm:t>
        <a:bodyPr/>
        <a:lstStyle/>
        <a:p>
          <a:r>
            <a:rPr lang="sl-SI" sz="1050" dirty="0" err="1"/>
            <a:t>Starostnik_ca</a:t>
          </a:r>
          <a:endParaRPr lang="en-US" sz="1050" dirty="0"/>
        </a:p>
      </dgm:t>
    </dgm:pt>
    <dgm:pt modelId="{27C8CE9B-CE86-4F55-A150-458BC3D12FB1}" type="parTrans" cxnId="{B186CFDA-6094-4AB1-8377-22D8C736E7DD}">
      <dgm:prSet/>
      <dgm:spPr/>
      <dgm:t>
        <a:bodyPr/>
        <a:lstStyle/>
        <a:p>
          <a:endParaRPr lang="en-US" sz="1600"/>
        </a:p>
      </dgm:t>
    </dgm:pt>
    <dgm:pt modelId="{6A15630C-E2A4-4206-BAA6-3911E15E96ED}" type="sibTrans" cxnId="{B186CFDA-6094-4AB1-8377-22D8C736E7DD}">
      <dgm:prSet/>
      <dgm:spPr/>
      <dgm:t>
        <a:bodyPr/>
        <a:lstStyle/>
        <a:p>
          <a:endParaRPr lang="en-US" sz="1600"/>
        </a:p>
      </dgm:t>
    </dgm:pt>
    <dgm:pt modelId="{7C47B366-CD48-493A-B39B-0522EA2B00EB}">
      <dgm:prSet custT="1"/>
      <dgm:spPr/>
      <dgm:t>
        <a:bodyPr/>
        <a:lstStyle/>
        <a:p>
          <a:pPr>
            <a:buFont typeface="Arial" panose="020B0604020202020204" pitchFamily="34" charset="0"/>
            <a:buChar char="•"/>
          </a:pPr>
          <a:r>
            <a:rPr lang="sl-SI" sz="1050" b="0" i="0" u="none"/>
            <a:t>Begunci ali prosilci_ke za azil</a:t>
          </a:r>
          <a:r>
            <a:rPr lang="en-US" sz="1050" b="0" i="0"/>
            <a:t>​</a:t>
          </a:r>
        </a:p>
      </dgm:t>
    </dgm:pt>
    <dgm:pt modelId="{20E32CB9-91A3-4AA3-9B2C-1CBDC297F2B8}" type="sibTrans" cxnId="{AA6D6A6F-0B27-4504-9C62-F46263BED759}">
      <dgm:prSet/>
      <dgm:spPr/>
      <dgm:t>
        <a:bodyPr/>
        <a:lstStyle/>
        <a:p>
          <a:endParaRPr lang="en-US" sz="1600"/>
        </a:p>
      </dgm:t>
    </dgm:pt>
    <dgm:pt modelId="{655220D3-E852-4DC7-887B-710F593E8DFA}" type="parTrans" cxnId="{AA6D6A6F-0B27-4504-9C62-F46263BED759}">
      <dgm:prSet/>
      <dgm:spPr/>
      <dgm:t>
        <a:bodyPr/>
        <a:lstStyle/>
        <a:p>
          <a:endParaRPr lang="en-US" sz="1600"/>
        </a:p>
      </dgm:t>
    </dgm:pt>
    <dgm:pt modelId="{18295FC4-7CE2-4953-AA90-BFBA770A7DEE}">
      <dgm:prSet phldrT="[besedilo]" custT="1"/>
      <dgm:spPr/>
      <dgm:t>
        <a:bodyPr/>
        <a:lstStyle/>
        <a:p>
          <a:pPr>
            <a:buFont typeface="Arial" panose="020B0604020202020204" pitchFamily="34" charset="0"/>
            <a:buChar char="•"/>
          </a:pPr>
          <a:r>
            <a:rPr lang="sl-SI" sz="1050" b="0" i="0" u="none"/>
            <a:t>Fizično, duševno zdravje</a:t>
          </a:r>
          <a:r>
            <a:rPr lang="en-US" sz="1050" b="0" i="0"/>
            <a:t>​</a:t>
          </a:r>
          <a:endParaRPr lang="en-US" sz="1050"/>
        </a:p>
      </dgm:t>
    </dgm:pt>
    <dgm:pt modelId="{1EFE4555-18CA-48E6-B2E2-B23F08A68A03}" type="sibTrans" cxnId="{14448C35-2A46-48AF-8898-BB17506C7A97}">
      <dgm:prSet/>
      <dgm:spPr/>
      <dgm:t>
        <a:bodyPr/>
        <a:lstStyle/>
        <a:p>
          <a:endParaRPr lang="en-US" sz="1600"/>
        </a:p>
      </dgm:t>
    </dgm:pt>
    <dgm:pt modelId="{C679CBE3-EFA4-47E1-8096-B2201805A18E}" type="parTrans" cxnId="{14448C35-2A46-48AF-8898-BB17506C7A97}">
      <dgm:prSet/>
      <dgm:spPr/>
      <dgm:t>
        <a:bodyPr/>
        <a:lstStyle/>
        <a:p>
          <a:endParaRPr lang="en-US" sz="1600"/>
        </a:p>
      </dgm:t>
    </dgm:pt>
    <dgm:pt modelId="{0E4B1B0E-3C05-476B-963C-8E4D49783F98}">
      <dgm:prSet custT="1"/>
      <dgm:spPr/>
      <dgm:t>
        <a:bodyPr/>
        <a:lstStyle/>
        <a:p>
          <a:pPr>
            <a:buFont typeface="Arial" panose="020B0604020202020204" pitchFamily="34" charset="0"/>
            <a:buNone/>
          </a:pPr>
          <a:endParaRPr lang="en-US" sz="1050"/>
        </a:p>
      </dgm:t>
    </dgm:pt>
    <dgm:pt modelId="{823EB05E-E475-444B-9133-7449D3E95EE1}" type="parTrans" cxnId="{706B7814-4C22-43DA-9678-56DD52E4C200}">
      <dgm:prSet/>
      <dgm:spPr/>
      <dgm:t>
        <a:bodyPr/>
        <a:lstStyle/>
        <a:p>
          <a:endParaRPr lang="en-US"/>
        </a:p>
      </dgm:t>
    </dgm:pt>
    <dgm:pt modelId="{E792CB81-B3EF-4142-AC5B-F71F16B268A1}" type="sibTrans" cxnId="{706B7814-4C22-43DA-9678-56DD52E4C200}">
      <dgm:prSet/>
      <dgm:spPr/>
      <dgm:t>
        <a:bodyPr/>
        <a:lstStyle/>
        <a:p>
          <a:endParaRPr lang="en-US"/>
        </a:p>
      </dgm:t>
    </dgm:pt>
    <dgm:pt modelId="{A22CF552-4F5F-4BC4-B78C-53C68783F14D}">
      <dgm:prSet phldrT="[besedilo]" custT="1"/>
      <dgm:spPr/>
      <dgm:t>
        <a:bodyPr/>
        <a:lstStyle/>
        <a:p>
          <a:endParaRPr lang="en-US" sz="1050"/>
        </a:p>
      </dgm:t>
    </dgm:pt>
    <dgm:pt modelId="{4E862D58-AE66-4689-8F2F-500399B6F70D}" type="parTrans" cxnId="{97F00447-D5C0-4D62-B5D8-CC3AF56A7A49}">
      <dgm:prSet/>
      <dgm:spPr/>
      <dgm:t>
        <a:bodyPr/>
        <a:lstStyle/>
        <a:p>
          <a:endParaRPr lang="en-US"/>
        </a:p>
      </dgm:t>
    </dgm:pt>
    <dgm:pt modelId="{AF20EED5-6B99-4915-BEC6-088277894211}" type="sibTrans" cxnId="{97F00447-D5C0-4D62-B5D8-CC3AF56A7A49}">
      <dgm:prSet/>
      <dgm:spPr/>
      <dgm:t>
        <a:bodyPr/>
        <a:lstStyle/>
        <a:p>
          <a:endParaRPr lang="en-US"/>
        </a:p>
      </dgm:t>
    </dgm:pt>
    <dgm:pt modelId="{98CBFC84-EDAA-4B31-BD34-A85F386A0FA7}" type="pres">
      <dgm:prSet presAssocID="{22AC08B6-A596-42AB-A5B1-20114EF744C4}" presName="Name0" presStyleCnt="0">
        <dgm:presLayoutVars>
          <dgm:dir/>
          <dgm:animLvl val="lvl"/>
          <dgm:resizeHandles val="exact"/>
        </dgm:presLayoutVars>
      </dgm:prSet>
      <dgm:spPr/>
    </dgm:pt>
    <dgm:pt modelId="{C1BA65C2-872C-44F1-BA89-FC9A2B5A8BA0}" type="pres">
      <dgm:prSet presAssocID="{33C5860D-5A6C-463F-A5C6-81D48DA4A013}" presName="composite" presStyleCnt="0"/>
      <dgm:spPr/>
    </dgm:pt>
    <dgm:pt modelId="{C5F467A8-0059-488E-AA59-313EC54CEB18}" type="pres">
      <dgm:prSet presAssocID="{33C5860D-5A6C-463F-A5C6-81D48DA4A013}" presName="parTx" presStyleLbl="alignNode1" presStyleIdx="0" presStyleCnt="4">
        <dgm:presLayoutVars>
          <dgm:chMax val="0"/>
          <dgm:chPref val="0"/>
          <dgm:bulletEnabled val="1"/>
        </dgm:presLayoutVars>
      </dgm:prSet>
      <dgm:spPr/>
    </dgm:pt>
    <dgm:pt modelId="{F8A67B70-F71E-4E00-B2E4-7463A6BC1049}" type="pres">
      <dgm:prSet presAssocID="{33C5860D-5A6C-463F-A5C6-81D48DA4A013}" presName="desTx" presStyleLbl="alignAccFollowNode1" presStyleIdx="0" presStyleCnt="4">
        <dgm:presLayoutVars>
          <dgm:bulletEnabled val="1"/>
        </dgm:presLayoutVars>
      </dgm:prSet>
      <dgm:spPr/>
    </dgm:pt>
    <dgm:pt modelId="{BA5E9FDF-6B22-46CB-8F80-265949558C92}" type="pres">
      <dgm:prSet presAssocID="{8E03B0C6-515E-4ABC-9DF1-0E9205FD71A0}" presName="space" presStyleCnt="0"/>
      <dgm:spPr/>
    </dgm:pt>
    <dgm:pt modelId="{D4F025BF-7416-4A47-A48F-79F8D2234644}" type="pres">
      <dgm:prSet presAssocID="{5F7A67A9-15E4-4C4C-BFC8-73EE6FF48922}" presName="composite" presStyleCnt="0"/>
      <dgm:spPr/>
    </dgm:pt>
    <dgm:pt modelId="{E0A3B1D8-19FC-4104-BBDE-D402DE409E1B}" type="pres">
      <dgm:prSet presAssocID="{5F7A67A9-15E4-4C4C-BFC8-73EE6FF48922}" presName="parTx" presStyleLbl="alignNode1" presStyleIdx="1" presStyleCnt="4" custScaleY="120784">
        <dgm:presLayoutVars>
          <dgm:chMax val="0"/>
          <dgm:chPref val="0"/>
          <dgm:bulletEnabled val="1"/>
        </dgm:presLayoutVars>
      </dgm:prSet>
      <dgm:spPr/>
    </dgm:pt>
    <dgm:pt modelId="{2BD96285-38F5-46F2-A78E-4452A0A1D4E0}" type="pres">
      <dgm:prSet presAssocID="{5F7A67A9-15E4-4C4C-BFC8-73EE6FF48922}" presName="desTx" presStyleLbl="alignAccFollowNode1" presStyleIdx="1" presStyleCnt="4">
        <dgm:presLayoutVars>
          <dgm:bulletEnabled val="1"/>
        </dgm:presLayoutVars>
      </dgm:prSet>
      <dgm:spPr/>
    </dgm:pt>
    <dgm:pt modelId="{40B640E9-4AC5-4250-BC41-0DA82D106538}" type="pres">
      <dgm:prSet presAssocID="{D72EAD63-5375-4827-A30F-F1E2A0DEF61C}" presName="space" presStyleCnt="0"/>
      <dgm:spPr/>
    </dgm:pt>
    <dgm:pt modelId="{34DCDF11-C72F-4400-AEF3-05EE7CEA77A9}" type="pres">
      <dgm:prSet presAssocID="{E0C95E42-641A-4172-8DDD-B0325ADBBF97}" presName="composite" presStyleCnt="0"/>
      <dgm:spPr/>
    </dgm:pt>
    <dgm:pt modelId="{2277481C-B7AB-468D-8693-3D8B9B252C6C}" type="pres">
      <dgm:prSet presAssocID="{E0C95E42-641A-4172-8DDD-B0325ADBBF97}" presName="parTx" presStyleLbl="alignNode1" presStyleIdx="2" presStyleCnt="4">
        <dgm:presLayoutVars>
          <dgm:chMax val="0"/>
          <dgm:chPref val="0"/>
          <dgm:bulletEnabled val="1"/>
        </dgm:presLayoutVars>
      </dgm:prSet>
      <dgm:spPr/>
    </dgm:pt>
    <dgm:pt modelId="{437A34EA-F840-48C9-AE2B-B1835AB1FDC2}" type="pres">
      <dgm:prSet presAssocID="{E0C95E42-641A-4172-8DDD-B0325ADBBF97}" presName="desTx" presStyleLbl="alignAccFollowNode1" presStyleIdx="2" presStyleCnt="4" custScaleY="100000">
        <dgm:presLayoutVars>
          <dgm:bulletEnabled val="1"/>
        </dgm:presLayoutVars>
      </dgm:prSet>
      <dgm:spPr/>
    </dgm:pt>
    <dgm:pt modelId="{406004B1-CAEE-491B-AC3C-5F975B3A14DA}" type="pres">
      <dgm:prSet presAssocID="{F9A4D93A-2630-4BAE-955F-E0330AA9ACB0}" presName="space" presStyleCnt="0"/>
      <dgm:spPr/>
    </dgm:pt>
    <dgm:pt modelId="{790D845E-BDFE-44AD-B078-5F0E825AE651}" type="pres">
      <dgm:prSet presAssocID="{A9DBDFA6-60BF-4FE4-96D2-FA181C467BFB}" presName="composite" presStyleCnt="0"/>
      <dgm:spPr/>
    </dgm:pt>
    <dgm:pt modelId="{07A6FA99-C499-4D3A-8AB0-94C00D5DA118}" type="pres">
      <dgm:prSet presAssocID="{A9DBDFA6-60BF-4FE4-96D2-FA181C467BFB}" presName="parTx" presStyleLbl="alignNode1" presStyleIdx="3" presStyleCnt="4">
        <dgm:presLayoutVars>
          <dgm:chMax val="0"/>
          <dgm:chPref val="0"/>
          <dgm:bulletEnabled val="1"/>
        </dgm:presLayoutVars>
      </dgm:prSet>
      <dgm:spPr/>
    </dgm:pt>
    <dgm:pt modelId="{06C360F1-0F3C-4626-A222-1038A9ECE779}" type="pres">
      <dgm:prSet presAssocID="{A9DBDFA6-60BF-4FE4-96D2-FA181C467BFB}" presName="desTx" presStyleLbl="alignAccFollowNode1" presStyleIdx="3" presStyleCnt="4">
        <dgm:presLayoutVars>
          <dgm:bulletEnabled val="1"/>
        </dgm:presLayoutVars>
      </dgm:prSet>
      <dgm:spPr/>
    </dgm:pt>
  </dgm:ptLst>
  <dgm:cxnLst>
    <dgm:cxn modelId="{80C80B00-AF49-492E-B93C-26B0CC848ACF}" srcId="{22AC08B6-A596-42AB-A5B1-20114EF744C4}" destId="{5F7A67A9-15E4-4C4C-BFC8-73EE6FF48922}" srcOrd="1" destOrd="0" parTransId="{100B97EB-3905-4F6B-9961-57BB5F6160E8}" sibTransId="{D72EAD63-5375-4827-A30F-F1E2A0DEF61C}"/>
    <dgm:cxn modelId="{E9710106-FA12-4AA2-A449-8A2D7E06D867}" type="presOf" srcId="{ACBE5046-BB0D-4A69-AA8D-C5E0216CFA3B}" destId="{437A34EA-F840-48C9-AE2B-B1835AB1FDC2}" srcOrd="0" destOrd="0" presId="urn:microsoft.com/office/officeart/2005/8/layout/hList1"/>
    <dgm:cxn modelId="{187DCD07-57C9-4DE4-9943-7A7A84C9D0F5}" srcId="{E0C95E42-641A-4172-8DDD-B0325ADBBF97}" destId="{D4758F23-5271-4E76-A44A-F922828D15BD}" srcOrd="6" destOrd="0" parTransId="{44561465-2D0F-4B36-B747-788349C696AA}" sibTransId="{4266B222-3583-4DC3-BBC4-BEC3EA129290}"/>
    <dgm:cxn modelId="{650B2B09-4C8D-43F7-AE8F-F3C5CA35A48B}" type="presOf" srcId="{A0233BBD-067B-4656-B60C-EBEF25447E70}" destId="{2BD96285-38F5-46F2-A78E-4452A0A1D4E0}" srcOrd="0" destOrd="2" presId="urn:microsoft.com/office/officeart/2005/8/layout/hList1"/>
    <dgm:cxn modelId="{62031D12-16D4-4B7C-8742-D745B38E7439}" srcId="{E0C95E42-641A-4172-8DDD-B0325ADBBF97}" destId="{C7F43E96-70F6-46E1-B69A-0A3C78A87A1D}" srcOrd="2" destOrd="0" parTransId="{BFCF1F8E-7EC8-435A-9E82-BF80245C58EB}" sibTransId="{0B0ABFF3-4F25-4C31-AEB6-D77505DA115E}"/>
    <dgm:cxn modelId="{706B7814-4C22-43DA-9678-56DD52E4C200}" srcId="{5F7A67A9-15E4-4C4C-BFC8-73EE6FF48922}" destId="{0E4B1B0E-3C05-476B-963C-8E4D49783F98}" srcOrd="0" destOrd="0" parTransId="{823EB05E-E475-444B-9133-7449D3E95EE1}" sibTransId="{E792CB81-B3EF-4142-AC5B-F71F16B268A1}"/>
    <dgm:cxn modelId="{CA12D018-72CD-4C76-93AF-2F932DD51102}" srcId="{5F7A67A9-15E4-4C4C-BFC8-73EE6FF48922}" destId="{539334BA-D4CE-4027-B873-BCF6DF15377B}" srcOrd="3" destOrd="0" parTransId="{9AFA69B4-738D-4226-973B-8065BB81284E}" sibTransId="{FC400719-5D6E-4570-B548-6D4372D2729E}"/>
    <dgm:cxn modelId="{1E33A81D-05A9-418C-BE74-2AE13EEECF2D}" type="presOf" srcId="{C2FF1CE3-C3AA-4F18-BA08-4DCF510772A3}" destId="{F8A67B70-F71E-4E00-B2E4-7463A6BC1049}" srcOrd="0" destOrd="4" presId="urn:microsoft.com/office/officeart/2005/8/layout/hList1"/>
    <dgm:cxn modelId="{3A64522A-8D07-4AD8-931F-91C735C42F91}" type="presOf" srcId="{0E4B1B0E-3C05-476B-963C-8E4D49783F98}" destId="{2BD96285-38F5-46F2-A78E-4452A0A1D4E0}" srcOrd="0" destOrd="0" presId="urn:microsoft.com/office/officeart/2005/8/layout/hList1"/>
    <dgm:cxn modelId="{7EAE8B2B-96C4-43D2-9398-69479A700ED6}" srcId="{22AC08B6-A596-42AB-A5B1-20114EF744C4}" destId="{33C5860D-5A6C-463F-A5C6-81D48DA4A013}" srcOrd="0" destOrd="0" parTransId="{174F3FE0-6679-4055-8717-1DB09257540B}" sibTransId="{8E03B0C6-515E-4ABC-9DF1-0E9205FD71A0}"/>
    <dgm:cxn modelId="{E279982C-6C84-442D-9B8E-21F325027000}" type="presOf" srcId="{24F4C397-2CD3-44E1-9052-A84476769573}" destId="{F8A67B70-F71E-4E00-B2E4-7463A6BC1049}" srcOrd="0" destOrd="2" presId="urn:microsoft.com/office/officeart/2005/8/layout/hList1"/>
    <dgm:cxn modelId="{285A042F-4E3C-4371-8F7C-BE8777D4F098}" srcId="{33C5860D-5A6C-463F-A5C6-81D48DA4A013}" destId="{BD2226AD-3366-4795-9668-10D2D2DAB570}" srcOrd="3" destOrd="0" parTransId="{81CAAB65-0D94-432F-B51E-EAA196548523}" sibTransId="{6D910C8A-8E51-4B9E-BCE9-8C4C8CCEDECD}"/>
    <dgm:cxn modelId="{6DEBA130-525F-4E19-9317-AEAA231FD321}" type="presOf" srcId="{2BA17572-25F8-4355-BBF6-B29E36F02D98}" destId="{437A34EA-F840-48C9-AE2B-B1835AB1FDC2}" srcOrd="0" destOrd="7" presId="urn:microsoft.com/office/officeart/2005/8/layout/hList1"/>
    <dgm:cxn modelId="{F4826635-0EFF-421A-9DA5-CA6CA625CE33}" type="presOf" srcId="{A9DBDFA6-60BF-4FE4-96D2-FA181C467BFB}" destId="{07A6FA99-C499-4D3A-8AB0-94C00D5DA118}" srcOrd="0" destOrd="0" presId="urn:microsoft.com/office/officeart/2005/8/layout/hList1"/>
    <dgm:cxn modelId="{14448C35-2A46-48AF-8898-BB17506C7A97}" srcId="{E0C95E42-641A-4172-8DDD-B0325ADBBF97}" destId="{18295FC4-7CE2-4953-AA90-BFBA770A7DEE}" srcOrd="1" destOrd="0" parTransId="{C679CBE3-EFA4-47E1-8096-B2201805A18E}" sibTransId="{1EFE4555-18CA-48E6-B2E2-B23F08A68A03}"/>
    <dgm:cxn modelId="{CF728036-9307-41A7-9B9C-F2E503C57FCB}" type="presOf" srcId="{3E721C94-4C95-4A6E-BC97-E34928B817E1}" destId="{06C360F1-0F3C-4626-A222-1038A9ECE779}" srcOrd="0" destOrd="4" presId="urn:microsoft.com/office/officeart/2005/8/layout/hList1"/>
    <dgm:cxn modelId="{F80A4337-BE88-4467-9540-88C43875953E}" type="presOf" srcId="{BD2226AD-3366-4795-9668-10D2D2DAB570}" destId="{F8A67B70-F71E-4E00-B2E4-7463A6BC1049}" srcOrd="0" destOrd="3" presId="urn:microsoft.com/office/officeart/2005/8/layout/hList1"/>
    <dgm:cxn modelId="{43286837-40F1-4AD0-AF6C-D51AE6E21426}" srcId="{E0C95E42-641A-4172-8DDD-B0325ADBBF97}" destId="{ACBE5046-BB0D-4A69-AA8D-C5E0216CFA3B}" srcOrd="0" destOrd="0" parTransId="{6BD27D97-0140-456C-8628-CCA88679E280}" sibTransId="{81185F7D-2DCD-4F9C-923B-80F96BACCC63}"/>
    <dgm:cxn modelId="{42D5AE5E-CC24-44A2-98B6-9AE11C45DC78}" type="presOf" srcId="{E5A88535-A617-4AD6-96A2-6467F54CE6AA}" destId="{06C360F1-0F3C-4626-A222-1038A9ECE779}" srcOrd="0" destOrd="0" presId="urn:microsoft.com/office/officeart/2005/8/layout/hList1"/>
    <dgm:cxn modelId="{3D1A8441-7B94-4B8E-A35C-A880150C457F}" srcId="{5F7A67A9-15E4-4C4C-BFC8-73EE6FF48922}" destId="{A0233BBD-067B-4656-B60C-EBEF25447E70}" srcOrd="2" destOrd="0" parTransId="{086BB367-413B-4DEC-A4B4-D9E83E5A0355}" sibTransId="{993D4B9B-9451-47F4-ABB5-0303049D3453}"/>
    <dgm:cxn modelId="{90A5E261-5630-4081-B787-34B87C8A8F56}" srcId="{33C5860D-5A6C-463F-A5C6-81D48DA4A013}" destId="{1A805A46-DDA1-40FB-ACC9-BD9D7341418D}" srcOrd="1" destOrd="0" parTransId="{C992785D-A148-45D6-ACEE-5256FB00206B}" sibTransId="{0C7C0BC4-25B8-4D8A-9013-CAEB96387A05}"/>
    <dgm:cxn modelId="{A4030C62-411C-43D2-8B0B-B1AB8ACB0BE6}" type="presOf" srcId="{C7F43E96-70F6-46E1-B69A-0A3C78A87A1D}" destId="{437A34EA-F840-48C9-AE2B-B1835AB1FDC2}" srcOrd="0" destOrd="2" presId="urn:microsoft.com/office/officeart/2005/8/layout/hList1"/>
    <dgm:cxn modelId="{E0C7F365-C6FA-49FB-9E1D-BA1D3B5A0E80}" srcId="{A9DBDFA6-60BF-4FE4-96D2-FA181C467BFB}" destId="{D4527206-B680-435C-94B0-CAFA8770E082}" srcOrd="3" destOrd="0" parTransId="{1B703628-7712-4459-A71D-374EBF097548}" sibTransId="{03EDB4BB-094C-4207-8C2A-FDC21F260E4B}"/>
    <dgm:cxn modelId="{97F00447-D5C0-4D62-B5D8-CC3AF56A7A49}" srcId="{33C5860D-5A6C-463F-A5C6-81D48DA4A013}" destId="{A22CF552-4F5F-4BC4-B78C-53C68783F14D}" srcOrd="0" destOrd="0" parTransId="{4E862D58-AE66-4689-8F2F-500399B6F70D}" sibTransId="{AF20EED5-6B99-4915-BEC6-088277894211}"/>
    <dgm:cxn modelId="{557D9B67-54DA-4A4E-9006-19F75CEB831E}" srcId="{E0C95E42-641A-4172-8DDD-B0325ADBBF97}" destId="{F4164E19-28F8-49EA-935E-E3FA9755A7B9}" srcOrd="8" destOrd="0" parTransId="{F42E6FE0-EB44-4780-B18D-3CF966120D13}" sibTransId="{A47A91C3-BB47-42B9-A1A9-4DA800B5EED9}"/>
    <dgm:cxn modelId="{A1100749-CC56-49F3-B48C-D7F84EEC83BA}" srcId="{5F7A67A9-15E4-4C4C-BFC8-73EE6FF48922}" destId="{4B2EB976-392E-471F-A8BA-3030AD127AAC}" srcOrd="1" destOrd="0" parTransId="{4B47E302-C435-4C4C-9C66-017748DE1FE5}" sibTransId="{8EEF1C33-64F8-4215-8B3C-034F8E2FB02A}"/>
    <dgm:cxn modelId="{AEBC656A-FB8B-4C51-B24D-1D02BC808CA3}" type="presOf" srcId="{22AC08B6-A596-42AB-A5B1-20114EF744C4}" destId="{98CBFC84-EDAA-4B31-BD34-A85F386A0FA7}" srcOrd="0" destOrd="0" presId="urn:microsoft.com/office/officeart/2005/8/layout/hList1"/>
    <dgm:cxn modelId="{C687934A-B488-41AC-9078-52EAA67B47C5}" srcId="{A9DBDFA6-60BF-4FE4-96D2-FA181C467BFB}" destId="{E5A88535-A617-4AD6-96A2-6467F54CE6AA}" srcOrd="0" destOrd="0" parTransId="{59987CB8-05A6-4A54-89C2-D3AB765B91F1}" sibTransId="{F6EB915C-9A0A-40F0-85CD-3CC60D08BC64}"/>
    <dgm:cxn modelId="{AA6D6A6F-0B27-4504-9C62-F46263BED759}" srcId="{A9DBDFA6-60BF-4FE4-96D2-FA181C467BFB}" destId="{7C47B366-CD48-493A-B39B-0522EA2B00EB}" srcOrd="1" destOrd="0" parTransId="{655220D3-E852-4DC7-887B-710F593E8DFA}" sibTransId="{20E32CB9-91A3-4AA3-9B2C-1CBDC297F2B8}"/>
    <dgm:cxn modelId="{F1AF2350-E4BF-45E8-AA5E-461E323D8CF0}" type="presOf" srcId="{64A477F4-D52C-4D60-A9B2-EDC9E1A4F83D}" destId="{437A34EA-F840-48C9-AE2B-B1835AB1FDC2}" srcOrd="0" destOrd="4" presId="urn:microsoft.com/office/officeart/2005/8/layout/hList1"/>
    <dgm:cxn modelId="{47A1A170-2DFC-4289-97F3-D4876F1EBD4E}" type="presOf" srcId="{5F7A67A9-15E4-4C4C-BFC8-73EE6FF48922}" destId="{E0A3B1D8-19FC-4104-BBDE-D402DE409E1B}" srcOrd="0" destOrd="0" presId="urn:microsoft.com/office/officeart/2005/8/layout/hList1"/>
    <dgm:cxn modelId="{574AB871-8763-4CE4-9CDC-CF1329C27AC2}" srcId="{E0C95E42-641A-4172-8DDD-B0325ADBBF97}" destId="{2BA17572-25F8-4355-BBF6-B29E36F02D98}" srcOrd="7" destOrd="0" parTransId="{211BCE32-26FE-42DE-931F-C04FC671CEFB}" sibTransId="{9D53CD08-6AFD-4C11-8C04-2BAC71FCF4F4}"/>
    <dgm:cxn modelId="{F71D2D75-B103-4FBE-AEAF-4A7C7981D75C}" type="presOf" srcId="{D4758F23-5271-4E76-A44A-F922828D15BD}" destId="{437A34EA-F840-48C9-AE2B-B1835AB1FDC2}" srcOrd="0" destOrd="6" presId="urn:microsoft.com/office/officeart/2005/8/layout/hList1"/>
    <dgm:cxn modelId="{8A677F75-C593-4290-A2DF-753D6714A3E1}" type="presOf" srcId="{539334BA-D4CE-4027-B873-BCF6DF15377B}" destId="{2BD96285-38F5-46F2-A78E-4452A0A1D4E0}" srcOrd="0" destOrd="3" presId="urn:microsoft.com/office/officeart/2005/8/layout/hList1"/>
    <dgm:cxn modelId="{68203782-45D6-46B7-A1AF-E6BE500131B8}" type="presOf" srcId="{18295FC4-7CE2-4953-AA90-BFBA770A7DEE}" destId="{437A34EA-F840-48C9-AE2B-B1835AB1FDC2}" srcOrd="0" destOrd="1" presId="urn:microsoft.com/office/officeart/2005/8/layout/hList1"/>
    <dgm:cxn modelId="{5E697584-0BB4-4C78-A5A2-0D32256739CF}" type="presOf" srcId="{EC741EFC-F187-4398-ABBF-AA97C918F5F6}" destId="{2BD96285-38F5-46F2-A78E-4452A0A1D4E0}" srcOrd="0" destOrd="4" presId="urn:microsoft.com/office/officeart/2005/8/layout/hList1"/>
    <dgm:cxn modelId="{55901085-A964-4094-84A2-F49CDF6BC614}" srcId="{A9DBDFA6-60BF-4FE4-96D2-FA181C467BFB}" destId="{3E721C94-4C95-4A6E-BC97-E34928B817E1}" srcOrd="4" destOrd="0" parTransId="{C166360E-0715-4D5B-A790-2237B73440A4}" sibTransId="{45A80BE1-6F19-41E5-BED4-CEFE75E95995}"/>
    <dgm:cxn modelId="{58E01C85-3FF0-4D27-8A1D-05EB74C8A54E}" type="presOf" srcId="{7C47B366-CD48-493A-B39B-0522EA2B00EB}" destId="{06C360F1-0F3C-4626-A222-1038A9ECE779}" srcOrd="0" destOrd="1" presId="urn:microsoft.com/office/officeart/2005/8/layout/hList1"/>
    <dgm:cxn modelId="{ADFA2092-DA3C-4DE9-AE10-078FF26C6D7F}" type="presOf" srcId="{D4527206-B680-435C-94B0-CAFA8770E082}" destId="{06C360F1-0F3C-4626-A222-1038A9ECE779}" srcOrd="0" destOrd="3" presId="urn:microsoft.com/office/officeart/2005/8/layout/hList1"/>
    <dgm:cxn modelId="{065C80A6-ECFB-4E4F-AF48-7B1BB9B7F6ED}" type="presOf" srcId="{BDD2665D-C2E6-45F9-BA78-B971AC31C1A9}" destId="{06C360F1-0F3C-4626-A222-1038A9ECE779}" srcOrd="0" destOrd="2" presId="urn:microsoft.com/office/officeart/2005/8/layout/hList1"/>
    <dgm:cxn modelId="{AE3E5AAE-6F3D-4683-BE40-3A90F6EB237D}" type="presOf" srcId="{E0C95E42-641A-4172-8DDD-B0325ADBBF97}" destId="{2277481C-B7AB-468D-8693-3D8B9B252C6C}" srcOrd="0" destOrd="0" presId="urn:microsoft.com/office/officeart/2005/8/layout/hList1"/>
    <dgm:cxn modelId="{C0F529B3-29B7-4940-AB9E-074125893830}" type="presOf" srcId="{F4164E19-28F8-49EA-935E-E3FA9755A7B9}" destId="{437A34EA-F840-48C9-AE2B-B1835AB1FDC2}" srcOrd="0" destOrd="8" presId="urn:microsoft.com/office/officeart/2005/8/layout/hList1"/>
    <dgm:cxn modelId="{B777CCB6-37B8-4C8B-B585-4941B6B7F203}" srcId="{A9DBDFA6-60BF-4FE4-96D2-FA181C467BFB}" destId="{BDD2665D-C2E6-45F9-BA78-B971AC31C1A9}" srcOrd="2" destOrd="0" parTransId="{3CFD8DFC-F290-46E1-B5E4-526B079ABA9A}" sibTransId="{3DE6C035-2820-4E72-AE9C-0C5023B11E58}"/>
    <dgm:cxn modelId="{58B583BA-3AF8-45A0-A35E-B0EE49EF1E3C}" type="presOf" srcId="{EE1CB9D5-6958-4F37-8361-2F44637C4D88}" destId="{437A34EA-F840-48C9-AE2B-B1835AB1FDC2}" srcOrd="0" destOrd="3" presId="urn:microsoft.com/office/officeart/2005/8/layout/hList1"/>
    <dgm:cxn modelId="{5BC0D4C0-4407-4551-B57E-13B13757611E}" type="presOf" srcId="{4B2EB976-392E-471F-A8BA-3030AD127AAC}" destId="{2BD96285-38F5-46F2-A78E-4452A0A1D4E0}" srcOrd="0" destOrd="1" presId="urn:microsoft.com/office/officeart/2005/8/layout/hList1"/>
    <dgm:cxn modelId="{FC2EE0C8-298A-458C-ACB3-EDED53723F85}" srcId="{33C5860D-5A6C-463F-A5C6-81D48DA4A013}" destId="{24F4C397-2CD3-44E1-9052-A84476769573}" srcOrd="2" destOrd="0" parTransId="{29ECF586-32C8-455B-9657-D04798AEED19}" sibTransId="{D392C4E6-5B7F-4436-B6B6-66D4405F5975}"/>
    <dgm:cxn modelId="{D6D982D5-133A-4207-A62B-C0C6E8A9AE27}" srcId="{22AC08B6-A596-42AB-A5B1-20114EF744C4}" destId="{E0C95E42-641A-4172-8DDD-B0325ADBBF97}" srcOrd="2" destOrd="0" parTransId="{BE647C50-1E6E-4494-B20A-667C4D12F4D5}" sibTransId="{F9A4D93A-2630-4BAE-955F-E0330AA9ACB0}"/>
    <dgm:cxn modelId="{B186CFDA-6094-4AB1-8377-22D8C736E7DD}" srcId="{33C5860D-5A6C-463F-A5C6-81D48DA4A013}" destId="{C2FF1CE3-C3AA-4F18-BA08-4DCF510772A3}" srcOrd="4" destOrd="0" parTransId="{27C8CE9B-CE86-4F55-A150-458BC3D12FB1}" sibTransId="{6A15630C-E2A4-4206-BAA6-3911E15E96ED}"/>
    <dgm:cxn modelId="{2CCC49DC-7E36-44F3-BE48-79E91DC7FB72}" type="presOf" srcId="{A22CF552-4F5F-4BC4-B78C-53C68783F14D}" destId="{F8A67B70-F71E-4E00-B2E4-7463A6BC1049}" srcOrd="0" destOrd="0" presId="urn:microsoft.com/office/officeart/2005/8/layout/hList1"/>
    <dgm:cxn modelId="{30A0CBE8-0512-4280-A52A-93ECB6948176}" srcId="{5F7A67A9-15E4-4C4C-BFC8-73EE6FF48922}" destId="{EC741EFC-F187-4398-ABBF-AA97C918F5F6}" srcOrd="4" destOrd="0" parTransId="{345320E1-B39A-4E6E-810F-FA4970343D80}" sibTransId="{066FD635-95F2-4F54-9A3A-34348AE28BB7}"/>
    <dgm:cxn modelId="{DD0629EC-142D-4DA3-BF45-5DC869519018}" srcId="{E0C95E42-641A-4172-8DDD-B0325ADBBF97}" destId="{906F84DA-FEBD-47F9-96F5-26316D1515F4}" srcOrd="5" destOrd="0" parTransId="{B4EF54D6-760F-4306-8CCB-FDD74B6ECCF1}" sibTransId="{BA08C132-1F8E-4A81-8B95-57A9F7195B46}"/>
    <dgm:cxn modelId="{5E5729EC-C7E9-4992-83DA-01609A56A471}" type="presOf" srcId="{EDA7E3C1-9621-44DB-B7C7-4393C575F26D}" destId="{06C360F1-0F3C-4626-A222-1038A9ECE779}" srcOrd="0" destOrd="5" presId="urn:microsoft.com/office/officeart/2005/8/layout/hList1"/>
    <dgm:cxn modelId="{6F2FD2EC-2C9D-474E-92A1-963BC7252C7E}" type="presOf" srcId="{33C5860D-5A6C-463F-A5C6-81D48DA4A013}" destId="{C5F467A8-0059-488E-AA59-313EC54CEB18}" srcOrd="0" destOrd="0" presId="urn:microsoft.com/office/officeart/2005/8/layout/hList1"/>
    <dgm:cxn modelId="{6900C8F6-5F11-41B4-8F3E-5A67862A98C5}" type="presOf" srcId="{1A805A46-DDA1-40FB-ACC9-BD9D7341418D}" destId="{F8A67B70-F71E-4E00-B2E4-7463A6BC1049}" srcOrd="0" destOrd="1" presId="urn:microsoft.com/office/officeart/2005/8/layout/hList1"/>
    <dgm:cxn modelId="{FEBC8CFA-CA4F-4305-860C-F5C8F495D3C0}" srcId="{22AC08B6-A596-42AB-A5B1-20114EF744C4}" destId="{A9DBDFA6-60BF-4FE4-96D2-FA181C467BFB}" srcOrd="3" destOrd="0" parTransId="{839574A5-2634-4E68-9C5B-8ADE821373CC}" sibTransId="{5E99E6BD-8E1F-4446-AD67-B90F9A1E2351}"/>
    <dgm:cxn modelId="{57012AFB-A728-4F85-8621-BA1F2DE675D3}" srcId="{E0C95E42-641A-4172-8DDD-B0325ADBBF97}" destId="{64A477F4-D52C-4D60-A9B2-EDC9E1A4F83D}" srcOrd="4" destOrd="0" parTransId="{7BB25A12-12CF-4415-BBF4-5D3BCEBB0164}" sibTransId="{87C9BC0E-8D01-4B87-9B7B-7711C51D4A47}"/>
    <dgm:cxn modelId="{AE8491FC-2E62-47FB-BA95-263BDF38BA48}" srcId="{E0C95E42-641A-4172-8DDD-B0325ADBBF97}" destId="{EE1CB9D5-6958-4F37-8361-2F44637C4D88}" srcOrd="3" destOrd="0" parTransId="{5D00319A-8990-4DFD-8AFB-3E9CCAA4415E}" sibTransId="{69B4D854-D251-4364-87B7-DAB24A79B036}"/>
    <dgm:cxn modelId="{D8C1CCFD-EE66-4ED3-855F-0B408415D209}" type="presOf" srcId="{906F84DA-FEBD-47F9-96F5-26316D1515F4}" destId="{437A34EA-F840-48C9-AE2B-B1835AB1FDC2}" srcOrd="0" destOrd="5" presId="urn:microsoft.com/office/officeart/2005/8/layout/hList1"/>
    <dgm:cxn modelId="{00AB64FE-CE11-463A-AD9B-95E54DF9D8C5}" srcId="{A9DBDFA6-60BF-4FE4-96D2-FA181C467BFB}" destId="{EDA7E3C1-9621-44DB-B7C7-4393C575F26D}" srcOrd="5" destOrd="0" parTransId="{402A479D-D2FF-455B-9429-18B84B4C8E35}" sibTransId="{223BE6AB-1244-4231-8095-0C8FD1C469FB}"/>
    <dgm:cxn modelId="{2AA25F17-0665-4F93-8E00-0315B1AB0163}" type="presParOf" srcId="{98CBFC84-EDAA-4B31-BD34-A85F386A0FA7}" destId="{C1BA65C2-872C-44F1-BA89-FC9A2B5A8BA0}" srcOrd="0" destOrd="0" presId="urn:microsoft.com/office/officeart/2005/8/layout/hList1"/>
    <dgm:cxn modelId="{D2D99D3D-A5B1-4015-9572-8682E797AE06}" type="presParOf" srcId="{C1BA65C2-872C-44F1-BA89-FC9A2B5A8BA0}" destId="{C5F467A8-0059-488E-AA59-313EC54CEB18}" srcOrd="0" destOrd="0" presId="urn:microsoft.com/office/officeart/2005/8/layout/hList1"/>
    <dgm:cxn modelId="{DDE03AA5-DECB-4BE7-A8EA-A28122D91F9E}" type="presParOf" srcId="{C1BA65C2-872C-44F1-BA89-FC9A2B5A8BA0}" destId="{F8A67B70-F71E-4E00-B2E4-7463A6BC1049}" srcOrd="1" destOrd="0" presId="urn:microsoft.com/office/officeart/2005/8/layout/hList1"/>
    <dgm:cxn modelId="{82D00852-F33C-486A-BCA0-E18E69BC53DE}" type="presParOf" srcId="{98CBFC84-EDAA-4B31-BD34-A85F386A0FA7}" destId="{BA5E9FDF-6B22-46CB-8F80-265949558C92}" srcOrd="1" destOrd="0" presId="urn:microsoft.com/office/officeart/2005/8/layout/hList1"/>
    <dgm:cxn modelId="{C1DAB7FD-3D20-49EC-A57E-826C84D3EA42}" type="presParOf" srcId="{98CBFC84-EDAA-4B31-BD34-A85F386A0FA7}" destId="{D4F025BF-7416-4A47-A48F-79F8D2234644}" srcOrd="2" destOrd="0" presId="urn:microsoft.com/office/officeart/2005/8/layout/hList1"/>
    <dgm:cxn modelId="{08220A65-C81C-4320-89DC-7D65E8E70A17}" type="presParOf" srcId="{D4F025BF-7416-4A47-A48F-79F8D2234644}" destId="{E0A3B1D8-19FC-4104-BBDE-D402DE409E1B}" srcOrd="0" destOrd="0" presId="urn:microsoft.com/office/officeart/2005/8/layout/hList1"/>
    <dgm:cxn modelId="{22F2C731-DB69-44A5-AD36-0B4AF1D4F902}" type="presParOf" srcId="{D4F025BF-7416-4A47-A48F-79F8D2234644}" destId="{2BD96285-38F5-46F2-A78E-4452A0A1D4E0}" srcOrd="1" destOrd="0" presId="urn:microsoft.com/office/officeart/2005/8/layout/hList1"/>
    <dgm:cxn modelId="{07DCE0E2-A692-4455-AC0D-28C8DDEF3044}" type="presParOf" srcId="{98CBFC84-EDAA-4B31-BD34-A85F386A0FA7}" destId="{40B640E9-4AC5-4250-BC41-0DA82D106538}" srcOrd="3" destOrd="0" presId="urn:microsoft.com/office/officeart/2005/8/layout/hList1"/>
    <dgm:cxn modelId="{9E7CBB35-C1A7-44EA-B62B-CEF925B71B84}" type="presParOf" srcId="{98CBFC84-EDAA-4B31-BD34-A85F386A0FA7}" destId="{34DCDF11-C72F-4400-AEF3-05EE7CEA77A9}" srcOrd="4" destOrd="0" presId="urn:microsoft.com/office/officeart/2005/8/layout/hList1"/>
    <dgm:cxn modelId="{51035811-F068-4D31-9628-9F3E5CF39406}" type="presParOf" srcId="{34DCDF11-C72F-4400-AEF3-05EE7CEA77A9}" destId="{2277481C-B7AB-468D-8693-3D8B9B252C6C}" srcOrd="0" destOrd="0" presId="urn:microsoft.com/office/officeart/2005/8/layout/hList1"/>
    <dgm:cxn modelId="{57FDC838-49E1-43DE-A9B6-957B807D423E}" type="presParOf" srcId="{34DCDF11-C72F-4400-AEF3-05EE7CEA77A9}" destId="{437A34EA-F840-48C9-AE2B-B1835AB1FDC2}" srcOrd="1" destOrd="0" presId="urn:microsoft.com/office/officeart/2005/8/layout/hList1"/>
    <dgm:cxn modelId="{833B83A1-EFB8-439C-A1E9-592701B602ED}" type="presParOf" srcId="{98CBFC84-EDAA-4B31-BD34-A85F386A0FA7}" destId="{406004B1-CAEE-491B-AC3C-5F975B3A14DA}" srcOrd="5" destOrd="0" presId="urn:microsoft.com/office/officeart/2005/8/layout/hList1"/>
    <dgm:cxn modelId="{9097BCC3-7932-46E2-B79A-CED0987AE52A}" type="presParOf" srcId="{98CBFC84-EDAA-4B31-BD34-A85F386A0FA7}" destId="{790D845E-BDFE-44AD-B078-5F0E825AE651}" srcOrd="6" destOrd="0" presId="urn:microsoft.com/office/officeart/2005/8/layout/hList1"/>
    <dgm:cxn modelId="{FAF570EE-795A-46BA-B9EE-574922C11CDA}" type="presParOf" srcId="{790D845E-BDFE-44AD-B078-5F0E825AE651}" destId="{07A6FA99-C499-4D3A-8AB0-94C00D5DA118}" srcOrd="0" destOrd="0" presId="urn:microsoft.com/office/officeart/2005/8/layout/hList1"/>
    <dgm:cxn modelId="{FE0E2539-ADA3-4A7E-9601-15DD76C96643}" type="presParOf" srcId="{790D845E-BDFE-44AD-B078-5F0E825AE651}" destId="{06C360F1-0F3C-4626-A222-1038A9ECE77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DD6BBA-94F6-4CC0-A974-981B5BA5A9A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7F992-B4F1-47C4-B07A-B2B31C693406}">
      <dgm:prSet phldrT="[besedilo]" custT="1"/>
      <dgm:spPr/>
      <dgm:t>
        <a:bodyPr/>
        <a:lstStyle/>
        <a:p>
          <a:r>
            <a:rPr lang="sl-SI" sz="1400" b="1" u="sng" dirty="0">
              <a:solidFill>
                <a:schemeClr val="accent1">
                  <a:lumMod val="75000"/>
                </a:schemeClr>
              </a:solidFill>
            </a:rPr>
            <a:t>Korak 1</a:t>
          </a:r>
          <a:r>
            <a:rPr lang="sl-SI" sz="1400" b="1" dirty="0">
              <a:solidFill>
                <a:schemeClr val="accent1">
                  <a:lumMod val="75000"/>
                </a:schemeClr>
              </a:solidFill>
            </a:rPr>
            <a:t>: Identifikacija, registracija in </a:t>
          </a:r>
          <a:r>
            <a:rPr lang="sl-SI" sz="1400" b="1" dirty="0" err="1">
              <a:solidFill>
                <a:schemeClr val="accent1">
                  <a:lumMod val="75000"/>
                </a:schemeClr>
              </a:solidFill>
            </a:rPr>
            <a:t>prioritizacija</a:t>
          </a:r>
          <a:r>
            <a:rPr lang="sl-SI" sz="1400" b="1" dirty="0">
              <a:solidFill>
                <a:schemeClr val="accent1">
                  <a:lumMod val="75000"/>
                </a:schemeClr>
              </a:solidFill>
            </a:rPr>
            <a:t> </a:t>
          </a:r>
          <a:r>
            <a:rPr lang="sl-SI" sz="1200" dirty="0"/>
            <a:t>otrok z ranljivostmi, vključno z ozaveščanjem skupnosti.</a:t>
          </a:r>
          <a:endParaRPr lang="en-US" sz="1200" dirty="0"/>
        </a:p>
      </dgm:t>
    </dgm:pt>
    <dgm:pt modelId="{C26EB146-1DD2-4118-9A8B-629B2683C888}" type="parTrans" cxnId="{B9614646-3824-4131-8BB7-93E6748149A5}">
      <dgm:prSet/>
      <dgm:spPr/>
      <dgm:t>
        <a:bodyPr/>
        <a:lstStyle/>
        <a:p>
          <a:endParaRPr lang="en-US"/>
        </a:p>
      </dgm:t>
    </dgm:pt>
    <dgm:pt modelId="{562BDBC3-48C0-4581-BBFB-B51F46F37ECD}" type="sibTrans" cxnId="{B9614646-3824-4131-8BB7-93E6748149A5}">
      <dgm:prSet/>
      <dgm:spPr/>
      <dgm:t>
        <a:bodyPr/>
        <a:lstStyle/>
        <a:p>
          <a:endParaRPr lang="en-US"/>
        </a:p>
      </dgm:t>
    </dgm:pt>
    <dgm:pt modelId="{5EE654C5-A395-4DBD-A742-C5EA63593CE7}">
      <dgm:prSet phldrT="[besedilo]" custT="1"/>
      <dgm:spPr/>
      <dgm:t>
        <a:bodyPr/>
        <a:lstStyle/>
        <a:p>
          <a:r>
            <a:rPr lang="sl-SI" sz="1400" b="1" u="sng" dirty="0">
              <a:solidFill>
                <a:schemeClr val="accent1">
                  <a:lumMod val="75000"/>
                </a:schemeClr>
              </a:solidFill>
            </a:rPr>
            <a:t>Korak 2</a:t>
          </a:r>
          <a:r>
            <a:rPr lang="sl-SI" sz="1400" b="1" dirty="0">
              <a:solidFill>
                <a:schemeClr val="accent1">
                  <a:lumMod val="75000"/>
                </a:schemeClr>
              </a:solidFill>
            </a:rPr>
            <a:t>: Ocena potreb in ugotavljanje največje koristi </a:t>
          </a:r>
          <a:r>
            <a:rPr lang="sl-SI" sz="1200" dirty="0"/>
            <a:t>otroka (in družine). </a:t>
          </a:r>
          <a:endParaRPr lang="en-US" sz="1200" dirty="0"/>
        </a:p>
      </dgm:t>
    </dgm:pt>
    <dgm:pt modelId="{EA13434B-14F9-4103-ACDE-70D2BD0EFA2C}" type="parTrans" cxnId="{61934269-0411-4D0D-BFCE-8E71DD45E198}">
      <dgm:prSet/>
      <dgm:spPr/>
      <dgm:t>
        <a:bodyPr/>
        <a:lstStyle/>
        <a:p>
          <a:endParaRPr lang="en-US"/>
        </a:p>
      </dgm:t>
    </dgm:pt>
    <dgm:pt modelId="{A7A8FBC1-DF8F-46C1-978A-C231ECD2FCFB}" type="sibTrans" cxnId="{61934269-0411-4D0D-BFCE-8E71DD45E198}">
      <dgm:prSet/>
      <dgm:spPr/>
      <dgm:t>
        <a:bodyPr/>
        <a:lstStyle/>
        <a:p>
          <a:endParaRPr lang="en-US"/>
        </a:p>
      </dgm:t>
    </dgm:pt>
    <dgm:pt modelId="{9AECA618-1920-4D5B-B298-2506D99978A4}">
      <dgm:prSet phldrT="[besedilo]" custT="1"/>
      <dgm:spPr/>
      <dgm:t>
        <a:bodyPr/>
        <a:lstStyle/>
        <a:p>
          <a:r>
            <a:rPr lang="sl-SI" sz="1400" b="1" u="sng" dirty="0">
              <a:solidFill>
                <a:schemeClr val="accent1">
                  <a:lumMod val="75000"/>
                </a:schemeClr>
              </a:solidFill>
            </a:rPr>
            <a:t>Korak 3</a:t>
          </a:r>
          <a:r>
            <a:rPr lang="sl-SI" sz="1400" b="1" dirty="0">
              <a:solidFill>
                <a:schemeClr val="accent1">
                  <a:lumMod val="75000"/>
                </a:schemeClr>
              </a:solidFill>
            </a:rPr>
            <a:t>: Priprava individualnega načrta primera </a:t>
          </a:r>
          <a:r>
            <a:rPr lang="sl-SI" sz="1200" dirty="0"/>
            <a:t>za vsakega otroka, kjer naslovimo prepoznane potrebe. Postavimo merljive in časovno omejene cilje.</a:t>
          </a:r>
          <a:endParaRPr lang="en-US" sz="1200" dirty="0"/>
        </a:p>
      </dgm:t>
    </dgm:pt>
    <dgm:pt modelId="{A01067C5-AE76-431E-83F3-01B9A676A65B}" type="parTrans" cxnId="{4CC466B9-88AE-4C8E-9396-698940197F28}">
      <dgm:prSet/>
      <dgm:spPr/>
      <dgm:t>
        <a:bodyPr/>
        <a:lstStyle/>
        <a:p>
          <a:endParaRPr lang="en-US"/>
        </a:p>
      </dgm:t>
    </dgm:pt>
    <dgm:pt modelId="{668E071E-17F5-47D5-8946-6A5B1B8894C4}" type="sibTrans" cxnId="{4CC466B9-88AE-4C8E-9396-698940197F28}">
      <dgm:prSet/>
      <dgm:spPr/>
      <dgm:t>
        <a:bodyPr/>
        <a:lstStyle/>
        <a:p>
          <a:endParaRPr lang="en-US"/>
        </a:p>
      </dgm:t>
    </dgm:pt>
    <dgm:pt modelId="{F50034D5-7EB4-4F0A-A6DF-BC3E6C9CBDC4}">
      <dgm:prSet custT="1"/>
      <dgm:spPr/>
      <dgm:t>
        <a:bodyPr/>
        <a:lstStyle/>
        <a:p>
          <a:r>
            <a:rPr lang="sl-SI" sz="1400" b="1" u="sng" dirty="0">
              <a:solidFill>
                <a:schemeClr val="accent1">
                  <a:lumMod val="75000"/>
                </a:schemeClr>
              </a:solidFill>
            </a:rPr>
            <a:t>Korak 4</a:t>
          </a:r>
          <a:r>
            <a:rPr lang="sl-SI" sz="1400" b="1" dirty="0">
              <a:solidFill>
                <a:schemeClr val="accent1">
                  <a:lumMod val="75000"/>
                </a:schemeClr>
              </a:solidFill>
            </a:rPr>
            <a:t>: Izvajanje načrta primera</a:t>
          </a:r>
          <a:r>
            <a:rPr lang="sl-SI" sz="1200" dirty="0"/>
            <a:t>, ki vključuje neposredno podporo ter napotitve. </a:t>
          </a:r>
          <a:endParaRPr lang="en-US" sz="1200" dirty="0"/>
        </a:p>
      </dgm:t>
    </dgm:pt>
    <dgm:pt modelId="{2AF56B4C-BCD5-45E3-A957-44D2E1EB65D3}" type="parTrans" cxnId="{B5F30B6E-E0DB-49C0-8057-5B40E483E843}">
      <dgm:prSet/>
      <dgm:spPr/>
      <dgm:t>
        <a:bodyPr/>
        <a:lstStyle/>
        <a:p>
          <a:endParaRPr lang="en-US"/>
        </a:p>
      </dgm:t>
    </dgm:pt>
    <dgm:pt modelId="{5B436D2A-5B56-4638-952A-ECC8F5AA78DD}" type="sibTrans" cxnId="{B5F30B6E-E0DB-49C0-8057-5B40E483E843}">
      <dgm:prSet/>
      <dgm:spPr/>
      <dgm:t>
        <a:bodyPr/>
        <a:lstStyle/>
        <a:p>
          <a:endParaRPr lang="en-US"/>
        </a:p>
      </dgm:t>
    </dgm:pt>
    <dgm:pt modelId="{765636A3-9556-4D9A-A7F9-EE41AB65DD58}">
      <dgm:prSet custT="1"/>
      <dgm:spPr/>
      <dgm:t>
        <a:bodyPr/>
        <a:lstStyle/>
        <a:p>
          <a:r>
            <a:rPr lang="sl-SI" sz="1400" b="1" u="sng" dirty="0">
              <a:solidFill>
                <a:schemeClr val="accent1">
                  <a:lumMod val="75000"/>
                </a:schemeClr>
              </a:solidFill>
            </a:rPr>
            <a:t>Korak 5</a:t>
          </a:r>
          <a:r>
            <a:rPr lang="sl-SI" sz="1400" b="1" dirty="0">
              <a:solidFill>
                <a:schemeClr val="accent1">
                  <a:lumMod val="75000"/>
                </a:schemeClr>
              </a:solidFill>
            </a:rPr>
            <a:t>: Spremljanje </a:t>
          </a:r>
          <a:r>
            <a:rPr lang="sl-SI" sz="1200" dirty="0"/>
            <a:t>uresničevanja načrta in prilagajanje ciljev. </a:t>
          </a:r>
          <a:endParaRPr lang="en-US" sz="1200" dirty="0"/>
        </a:p>
      </dgm:t>
    </dgm:pt>
    <dgm:pt modelId="{52677567-CCA6-4B3D-A0CE-B5027F4F5561}" type="parTrans" cxnId="{8B1A3F2A-176B-4B21-A73F-0B8E61B609A4}">
      <dgm:prSet/>
      <dgm:spPr/>
      <dgm:t>
        <a:bodyPr/>
        <a:lstStyle/>
        <a:p>
          <a:endParaRPr lang="en-US"/>
        </a:p>
      </dgm:t>
    </dgm:pt>
    <dgm:pt modelId="{8506FA9E-2222-4924-A93E-2C67A020B4AE}" type="sibTrans" cxnId="{8B1A3F2A-176B-4B21-A73F-0B8E61B609A4}">
      <dgm:prSet/>
      <dgm:spPr/>
      <dgm:t>
        <a:bodyPr/>
        <a:lstStyle/>
        <a:p>
          <a:endParaRPr lang="en-US"/>
        </a:p>
      </dgm:t>
    </dgm:pt>
    <dgm:pt modelId="{15F4A49E-00F9-4C6E-85E7-149ADFE5D10D}">
      <dgm:prSet custT="1"/>
      <dgm:spPr/>
      <dgm:t>
        <a:bodyPr/>
        <a:lstStyle/>
        <a:p>
          <a:r>
            <a:rPr lang="sl-SI" sz="1400" b="1" u="sng" dirty="0">
              <a:solidFill>
                <a:schemeClr val="accent1">
                  <a:lumMod val="75000"/>
                </a:schemeClr>
              </a:solidFill>
            </a:rPr>
            <a:t>Korak 6</a:t>
          </a:r>
          <a:r>
            <a:rPr lang="sl-SI" sz="1400" b="1" dirty="0">
              <a:solidFill>
                <a:schemeClr val="accent1">
                  <a:lumMod val="75000"/>
                </a:schemeClr>
              </a:solidFill>
            </a:rPr>
            <a:t>: Zaključevanje </a:t>
          </a:r>
          <a:r>
            <a:rPr lang="sl-SI" sz="1200" dirty="0"/>
            <a:t>primera. </a:t>
          </a:r>
          <a:endParaRPr lang="en-US" sz="1200" dirty="0"/>
        </a:p>
      </dgm:t>
    </dgm:pt>
    <dgm:pt modelId="{04CF2F78-2592-454E-866B-9100A916BF5C}" type="parTrans" cxnId="{C9C0E726-5479-4ED8-BCE5-B43CD2DDDA07}">
      <dgm:prSet/>
      <dgm:spPr/>
      <dgm:t>
        <a:bodyPr/>
        <a:lstStyle/>
        <a:p>
          <a:endParaRPr lang="en-US"/>
        </a:p>
      </dgm:t>
    </dgm:pt>
    <dgm:pt modelId="{930643AF-FBD1-42D2-887B-F06ABB4DD804}" type="sibTrans" cxnId="{C9C0E726-5479-4ED8-BCE5-B43CD2DDDA07}">
      <dgm:prSet/>
      <dgm:spPr/>
      <dgm:t>
        <a:bodyPr/>
        <a:lstStyle/>
        <a:p>
          <a:endParaRPr lang="en-US"/>
        </a:p>
      </dgm:t>
    </dgm:pt>
    <dgm:pt modelId="{3F0E5A15-770A-4645-834B-351DB35AEF15}">
      <dgm:prSet/>
      <dgm:spPr/>
      <dgm:t>
        <a:bodyPr/>
        <a:lstStyle/>
        <a:p>
          <a:endParaRPr lang="en-US" sz="900" dirty="0"/>
        </a:p>
      </dgm:t>
    </dgm:pt>
    <dgm:pt modelId="{4339E6B8-1A8D-40B7-BBBA-A6D88C6494FE}" type="parTrans" cxnId="{2F6AA8A4-F22E-408C-8202-1FBDA0BD2FBA}">
      <dgm:prSet/>
      <dgm:spPr/>
      <dgm:t>
        <a:bodyPr/>
        <a:lstStyle/>
        <a:p>
          <a:endParaRPr lang="en-US"/>
        </a:p>
      </dgm:t>
    </dgm:pt>
    <dgm:pt modelId="{9333B198-A629-4625-B86F-7E560AA37D72}" type="sibTrans" cxnId="{2F6AA8A4-F22E-408C-8202-1FBDA0BD2FBA}">
      <dgm:prSet/>
      <dgm:spPr/>
      <dgm:t>
        <a:bodyPr/>
        <a:lstStyle/>
        <a:p>
          <a:endParaRPr lang="en-US"/>
        </a:p>
      </dgm:t>
    </dgm:pt>
    <dgm:pt modelId="{0EB9B392-B449-4AB3-A461-903F2A364266}" type="pres">
      <dgm:prSet presAssocID="{56DD6BBA-94F6-4CC0-A974-981B5BA5A9A6}" presName="Name0" presStyleCnt="0">
        <dgm:presLayoutVars>
          <dgm:dir/>
          <dgm:resizeHandles val="exact"/>
        </dgm:presLayoutVars>
      </dgm:prSet>
      <dgm:spPr/>
    </dgm:pt>
    <dgm:pt modelId="{D72A4648-E09C-40AE-9CC8-E927E3E3D642}" type="pres">
      <dgm:prSet presAssocID="{0A17F992-B4F1-47C4-B07A-B2B31C693406}" presName="composite" presStyleCnt="0"/>
      <dgm:spPr/>
    </dgm:pt>
    <dgm:pt modelId="{F262AF0B-CDC2-4453-AAF3-39C5A0E3DF34}" type="pres">
      <dgm:prSet presAssocID="{0A17F992-B4F1-47C4-B07A-B2B31C693406}" presName="rect1" presStyleLbl="trAlignAcc1" presStyleIdx="0" presStyleCnt="6">
        <dgm:presLayoutVars>
          <dgm:bulletEnabled val="1"/>
        </dgm:presLayoutVars>
      </dgm:prSet>
      <dgm:spPr/>
    </dgm:pt>
    <dgm:pt modelId="{3C941169-1404-430F-9CBB-98626AE2CE00}" type="pres">
      <dgm:prSet presAssocID="{0A17F992-B4F1-47C4-B07A-B2B31C693406}"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Employee badge with solid fill"/>
        </a:ext>
      </dgm:extLst>
    </dgm:pt>
    <dgm:pt modelId="{13AAAB42-068D-4416-A4F2-256615D90F51}" type="pres">
      <dgm:prSet presAssocID="{562BDBC3-48C0-4581-BBFB-B51F46F37ECD}" presName="sibTrans" presStyleCnt="0"/>
      <dgm:spPr/>
    </dgm:pt>
    <dgm:pt modelId="{66ACF4D2-EFEA-403C-BF95-B27769405EBA}" type="pres">
      <dgm:prSet presAssocID="{5EE654C5-A395-4DBD-A742-C5EA63593CE7}" presName="composite" presStyleCnt="0"/>
      <dgm:spPr/>
    </dgm:pt>
    <dgm:pt modelId="{A65F898D-BEF1-4678-8EE7-7D9854533E98}" type="pres">
      <dgm:prSet presAssocID="{5EE654C5-A395-4DBD-A742-C5EA63593CE7}" presName="rect1" presStyleLbl="trAlignAcc1" presStyleIdx="1" presStyleCnt="6">
        <dgm:presLayoutVars>
          <dgm:bulletEnabled val="1"/>
        </dgm:presLayoutVars>
      </dgm:prSet>
      <dgm:spPr/>
    </dgm:pt>
    <dgm:pt modelId="{00F0643C-4CFB-4E56-B629-5DAAD837D0DC}" type="pres">
      <dgm:prSet presAssocID="{5EE654C5-A395-4DBD-A742-C5EA63593CE7}" presName="rect2"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omment Heart with solid fill"/>
        </a:ext>
      </dgm:extLst>
    </dgm:pt>
    <dgm:pt modelId="{CF2510D5-5809-475E-AAA3-36C38E9A573A}" type="pres">
      <dgm:prSet presAssocID="{A7A8FBC1-DF8F-46C1-978A-C231ECD2FCFB}" presName="sibTrans" presStyleCnt="0"/>
      <dgm:spPr/>
    </dgm:pt>
    <dgm:pt modelId="{7E618D08-2532-426D-A786-E8793B4F7522}" type="pres">
      <dgm:prSet presAssocID="{9AECA618-1920-4D5B-B298-2506D99978A4}" presName="composite" presStyleCnt="0"/>
      <dgm:spPr/>
    </dgm:pt>
    <dgm:pt modelId="{F9EEBCB3-E04F-4FED-9798-EE3AB6E42358}" type="pres">
      <dgm:prSet presAssocID="{9AECA618-1920-4D5B-B298-2506D99978A4}" presName="rect1" presStyleLbl="trAlignAcc1" presStyleIdx="2" presStyleCnt="6">
        <dgm:presLayoutVars>
          <dgm:bulletEnabled val="1"/>
        </dgm:presLayoutVars>
      </dgm:prSet>
      <dgm:spPr/>
    </dgm:pt>
    <dgm:pt modelId="{31CBE0BD-717D-4024-A376-04EAB9D6573A}" type="pres">
      <dgm:prSet presAssocID="{9AECA618-1920-4D5B-B298-2506D99978A4}" presName="rect2"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lueprint with solid fill"/>
        </a:ext>
      </dgm:extLst>
    </dgm:pt>
    <dgm:pt modelId="{8F1D841C-4568-4BE1-B71C-3999DDB89F83}" type="pres">
      <dgm:prSet presAssocID="{668E071E-17F5-47D5-8946-6A5B1B8894C4}" presName="sibTrans" presStyleCnt="0"/>
      <dgm:spPr/>
    </dgm:pt>
    <dgm:pt modelId="{E5ACDFE2-63D7-4B8A-A71D-603948BF6611}" type="pres">
      <dgm:prSet presAssocID="{F50034D5-7EB4-4F0A-A6DF-BC3E6C9CBDC4}" presName="composite" presStyleCnt="0"/>
      <dgm:spPr/>
    </dgm:pt>
    <dgm:pt modelId="{ACDF167F-ADEB-4398-9E89-E8DFEA164FF7}" type="pres">
      <dgm:prSet presAssocID="{F50034D5-7EB4-4F0A-A6DF-BC3E6C9CBDC4}" presName="rect1" presStyleLbl="trAlignAcc1" presStyleIdx="3" presStyleCnt="6">
        <dgm:presLayoutVars>
          <dgm:bulletEnabled val="1"/>
        </dgm:presLayoutVars>
      </dgm:prSet>
      <dgm:spPr/>
    </dgm:pt>
    <dgm:pt modelId="{A47ED529-699A-454C-8D3E-0F9349E8396B}" type="pres">
      <dgm:prSet presAssocID="{F50034D5-7EB4-4F0A-A6DF-BC3E6C9CBDC4}" presName="rect2"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List with solid fill"/>
        </a:ext>
      </dgm:extLst>
    </dgm:pt>
    <dgm:pt modelId="{231F4D33-285D-4476-8D6F-C71B9B7EBB74}" type="pres">
      <dgm:prSet presAssocID="{5B436D2A-5B56-4638-952A-ECC8F5AA78DD}" presName="sibTrans" presStyleCnt="0"/>
      <dgm:spPr/>
    </dgm:pt>
    <dgm:pt modelId="{1541D402-3468-4389-B6B2-DF7994DC6C10}" type="pres">
      <dgm:prSet presAssocID="{765636A3-9556-4D9A-A7F9-EE41AB65DD58}" presName="composite" presStyleCnt="0"/>
      <dgm:spPr/>
    </dgm:pt>
    <dgm:pt modelId="{FA2BC053-9761-46D9-A5DA-C4ECDD14E2E4}" type="pres">
      <dgm:prSet presAssocID="{765636A3-9556-4D9A-A7F9-EE41AB65DD58}" presName="rect1" presStyleLbl="trAlignAcc1" presStyleIdx="4" presStyleCnt="6">
        <dgm:presLayoutVars>
          <dgm:bulletEnabled val="1"/>
        </dgm:presLayoutVars>
      </dgm:prSet>
      <dgm:spPr/>
    </dgm:pt>
    <dgm:pt modelId="{B7864663-4369-478C-9AC8-EE7BA08728D4}" type="pres">
      <dgm:prSet presAssocID="{765636A3-9556-4D9A-A7F9-EE41AB65DD58}" presName="rect2"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Quadcopter with solid fill"/>
        </a:ext>
      </dgm:extLst>
    </dgm:pt>
    <dgm:pt modelId="{2CA3FE70-81E1-4E63-9C75-C2D55AB7F53A}" type="pres">
      <dgm:prSet presAssocID="{8506FA9E-2222-4924-A93E-2C67A020B4AE}" presName="sibTrans" presStyleCnt="0"/>
      <dgm:spPr/>
    </dgm:pt>
    <dgm:pt modelId="{20BA5B67-3083-4FD9-B80E-3251803FAF6F}" type="pres">
      <dgm:prSet presAssocID="{15F4A49E-00F9-4C6E-85E7-149ADFE5D10D}" presName="composite" presStyleCnt="0"/>
      <dgm:spPr/>
    </dgm:pt>
    <dgm:pt modelId="{BFAF9C00-6255-40A3-931B-EA82B7574550}" type="pres">
      <dgm:prSet presAssocID="{15F4A49E-00F9-4C6E-85E7-149ADFE5D10D}" presName="rect1" presStyleLbl="trAlignAcc1" presStyleIdx="5" presStyleCnt="6">
        <dgm:presLayoutVars>
          <dgm:bulletEnabled val="1"/>
        </dgm:presLayoutVars>
      </dgm:prSet>
      <dgm:spPr/>
    </dgm:pt>
    <dgm:pt modelId="{5876E510-2ED0-461D-90E9-B6A2E329A8F7}" type="pres">
      <dgm:prSet presAssocID="{15F4A49E-00F9-4C6E-85E7-149ADFE5D10D}" presName="rect2"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Zipper with solid fill"/>
        </a:ext>
      </dgm:extLst>
    </dgm:pt>
  </dgm:ptLst>
  <dgm:cxnLst>
    <dgm:cxn modelId="{5CFC2B09-4FA0-4872-8EE2-5674E9883FE8}" type="presOf" srcId="{56DD6BBA-94F6-4CC0-A974-981B5BA5A9A6}" destId="{0EB9B392-B449-4AB3-A461-903F2A364266}" srcOrd="0" destOrd="0" presId="urn:microsoft.com/office/officeart/2008/layout/PictureStrips"/>
    <dgm:cxn modelId="{C9C0E726-5479-4ED8-BCE5-B43CD2DDDA07}" srcId="{56DD6BBA-94F6-4CC0-A974-981B5BA5A9A6}" destId="{15F4A49E-00F9-4C6E-85E7-149ADFE5D10D}" srcOrd="5" destOrd="0" parTransId="{04CF2F78-2592-454E-866B-9100A916BF5C}" sibTransId="{930643AF-FBD1-42D2-887B-F06ABB4DD804}"/>
    <dgm:cxn modelId="{8B1A3F2A-176B-4B21-A73F-0B8E61B609A4}" srcId="{56DD6BBA-94F6-4CC0-A974-981B5BA5A9A6}" destId="{765636A3-9556-4D9A-A7F9-EE41AB65DD58}" srcOrd="4" destOrd="0" parTransId="{52677567-CCA6-4B3D-A0CE-B5027F4F5561}" sibTransId="{8506FA9E-2222-4924-A93E-2C67A020B4AE}"/>
    <dgm:cxn modelId="{B9614646-3824-4131-8BB7-93E6748149A5}" srcId="{56DD6BBA-94F6-4CC0-A974-981B5BA5A9A6}" destId="{0A17F992-B4F1-47C4-B07A-B2B31C693406}" srcOrd="0" destOrd="0" parTransId="{C26EB146-1DD2-4118-9A8B-629B2683C888}" sibTransId="{562BDBC3-48C0-4581-BBFB-B51F46F37ECD}"/>
    <dgm:cxn modelId="{61934269-0411-4D0D-BFCE-8E71DD45E198}" srcId="{56DD6BBA-94F6-4CC0-A974-981B5BA5A9A6}" destId="{5EE654C5-A395-4DBD-A742-C5EA63593CE7}" srcOrd="1" destOrd="0" parTransId="{EA13434B-14F9-4103-ACDE-70D2BD0EFA2C}" sibTransId="{A7A8FBC1-DF8F-46C1-978A-C231ECD2FCFB}"/>
    <dgm:cxn modelId="{04272A6A-48BA-4F4F-BA94-6F676FA0F2AF}" type="presOf" srcId="{15F4A49E-00F9-4C6E-85E7-149ADFE5D10D}" destId="{BFAF9C00-6255-40A3-931B-EA82B7574550}" srcOrd="0" destOrd="0" presId="urn:microsoft.com/office/officeart/2008/layout/PictureStrips"/>
    <dgm:cxn modelId="{B5F30B6E-E0DB-49C0-8057-5B40E483E843}" srcId="{56DD6BBA-94F6-4CC0-A974-981B5BA5A9A6}" destId="{F50034D5-7EB4-4F0A-A6DF-BC3E6C9CBDC4}" srcOrd="3" destOrd="0" parTransId="{2AF56B4C-BCD5-45E3-A957-44D2E1EB65D3}" sibTransId="{5B436D2A-5B56-4638-952A-ECC8F5AA78DD}"/>
    <dgm:cxn modelId="{F93B0F8A-DDD0-45CE-AE7A-6334976AB1BE}" type="presOf" srcId="{3F0E5A15-770A-4645-834B-351DB35AEF15}" destId="{ACDF167F-ADEB-4398-9E89-E8DFEA164FF7}" srcOrd="0" destOrd="1" presId="urn:microsoft.com/office/officeart/2008/layout/PictureStrips"/>
    <dgm:cxn modelId="{BCBD5293-D232-43D3-89D7-C569D3ADFA84}" type="presOf" srcId="{F50034D5-7EB4-4F0A-A6DF-BC3E6C9CBDC4}" destId="{ACDF167F-ADEB-4398-9E89-E8DFEA164FF7}" srcOrd="0" destOrd="0" presId="urn:microsoft.com/office/officeart/2008/layout/PictureStrips"/>
    <dgm:cxn modelId="{F30B9397-2039-4540-B8EF-36581B484397}" type="presOf" srcId="{9AECA618-1920-4D5B-B298-2506D99978A4}" destId="{F9EEBCB3-E04F-4FED-9798-EE3AB6E42358}" srcOrd="0" destOrd="0" presId="urn:microsoft.com/office/officeart/2008/layout/PictureStrips"/>
    <dgm:cxn modelId="{A4E02598-B4EA-4F50-9445-6C640BA509F0}" type="presOf" srcId="{5EE654C5-A395-4DBD-A742-C5EA63593CE7}" destId="{A65F898D-BEF1-4678-8EE7-7D9854533E98}" srcOrd="0" destOrd="0" presId="urn:microsoft.com/office/officeart/2008/layout/PictureStrips"/>
    <dgm:cxn modelId="{2F6AA8A4-F22E-408C-8202-1FBDA0BD2FBA}" srcId="{F50034D5-7EB4-4F0A-A6DF-BC3E6C9CBDC4}" destId="{3F0E5A15-770A-4645-834B-351DB35AEF15}" srcOrd="0" destOrd="0" parTransId="{4339E6B8-1A8D-40B7-BBBA-A6D88C6494FE}" sibTransId="{9333B198-A629-4625-B86F-7E560AA37D72}"/>
    <dgm:cxn modelId="{52E0ECB1-3111-4636-8808-C612E15D3A4C}" type="presOf" srcId="{0A17F992-B4F1-47C4-B07A-B2B31C693406}" destId="{F262AF0B-CDC2-4453-AAF3-39C5A0E3DF34}" srcOrd="0" destOrd="0" presId="urn:microsoft.com/office/officeart/2008/layout/PictureStrips"/>
    <dgm:cxn modelId="{4CC466B9-88AE-4C8E-9396-698940197F28}" srcId="{56DD6BBA-94F6-4CC0-A974-981B5BA5A9A6}" destId="{9AECA618-1920-4D5B-B298-2506D99978A4}" srcOrd="2" destOrd="0" parTransId="{A01067C5-AE76-431E-83F3-01B9A676A65B}" sibTransId="{668E071E-17F5-47D5-8946-6A5B1B8894C4}"/>
    <dgm:cxn modelId="{8A7E7AE4-FF24-44FA-8D3E-C5443C560A01}" type="presOf" srcId="{765636A3-9556-4D9A-A7F9-EE41AB65DD58}" destId="{FA2BC053-9761-46D9-A5DA-C4ECDD14E2E4}" srcOrd="0" destOrd="0" presId="urn:microsoft.com/office/officeart/2008/layout/PictureStrips"/>
    <dgm:cxn modelId="{707FF2A8-124A-4B7E-A3D5-2D140AB9095B}" type="presParOf" srcId="{0EB9B392-B449-4AB3-A461-903F2A364266}" destId="{D72A4648-E09C-40AE-9CC8-E927E3E3D642}" srcOrd="0" destOrd="0" presId="urn:microsoft.com/office/officeart/2008/layout/PictureStrips"/>
    <dgm:cxn modelId="{1FE4EA32-2C47-434B-92F7-F08AF1152294}" type="presParOf" srcId="{D72A4648-E09C-40AE-9CC8-E927E3E3D642}" destId="{F262AF0B-CDC2-4453-AAF3-39C5A0E3DF34}" srcOrd="0" destOrd="0" presId="urn:microsoft.com/office/officeart/2008/layout/PictureStrips"/>
    <dgm:cxn modelId="{832FC2AC-4C41-485C-82D1-5D9A3791F812}" type="presParOf" srcId="{D72A4648-E09C-40AE-9CC8-E927E3E3D642}" destId="{3C941169-1404-430F-9CBB-98626AE2CE00}" srcOrd="1" destOrd="0" presId="urn:microsoft.com/office/officeart/2008/layout/PictureStrips"/>
    <dgm:cxn modelId="{6914BB08-2D02-4D3C-97BA-A8359585497B}" type="presParOf" srcId="{0EB9B392-B449-4AB3-A461-903F2A364266}" destId="{13AAAB42-068D-4416-A4F2-256615D90F51}" srcOrd="1" destOrd="0" presId="urn:microsoft.com/office/officeart/2008/layout/PictureStrips"/>
    <dgm:cxn modelId="{8DCC9A4F-0597-4E78-BA8F-D28AC7940C57}" type="presParOf" srcId="{0EB9B392-B449-4AB3-A461-903F2A364266}" destId="{66ACF4D2-EFEA-403C-BF95-B27769405EBA}" srcOrd="2" destOrd="0" presId="urn:microsoft.com/office/officeart/2008/layout/PictureStrips"/>
    <dgm:cxn modelId="{325AF4B0-5B72-4A90-B79A-9EFAC02C66A1}" type="presParOf" srcId="{66ACF4D2-EFEA-403C-BF95-B27769405EBA}" destId="{A65F898D-BEF1-4678-8EE7-7D9854533E98}" srcOrd="0" destOrd="0" presId="urn:microsoft.com/office/officeart/2008/layout/PictureStrips"/>
    <dgm:cxn modelId="{D0C9248A-3B14-4BAB-B60E-F2A1371B6974}" type="presParOf" srcId="{66ACF4D2-EFEA-403C-BF95-B27769405EBA}" destId="{00F0643C-4CFB-4E56-B629-5DAAD837D0DC}" srcOrd="1" destOrd="0" presId="urn:microsoft.com/office/officeart/2008/layout/PictureStrips"/>
    <dgm:cxn modelId="{6FC18D24-2485-441D-9B52-9EED577A2258}" type="presParOf" srcId="{0EB9B392-B449-4AB3-A461-903F2A364266}" destId="{CF2510D5-5809-475E-AAA3-36C38E9A573A}" srcOrd="3" destOrd="0" presId="urn:microsoft.com/office/officeart/2008/layout/PictureStrips"/>
    <dgm:cxn modelId="{AB3BB367-5707-49D4-B9FD-CB0EC0ECEA83}" type="presParOf" srcId="{0EB9B392-B449-4AB3-A461-903F2A364266}" destId="{7E618D08-2532-426D-A786-E8793B4F7522}" srcOrd="4" destOrd="0" presId="urn:microsoft.com/office/officeart/2008/layout/PictureStrips"/>
    <dgm:cxn modelId="{9CCB3265-AAAC-4FC0-803B-C9A0C8A9BB0B}" type="presParOf" srcId="{7E618D08-2532-426D-A786-E8793B4F7522}" destId="{F9EEBCB3-E04F-4FED-9798-EE3AB6E42358}" srcOrd="0" destOrd="0" presId="urn:microsoft.com/office/officeart/2008/layout/PictureStrips"/>
    <dgm:cxn modelId="{237DBBD6-EABC-42A8-A6E2-A4CD9D9608B4}" type="presParOf" srcId="{7E618D08-2532-426D-A786-E8793B4F7522}" destId="{31CBE0BD-717D-4024-A376-04EAB9D6573A}" srcOrd="1" destOrd="0" presId="urn:microsoft.com/office/officeart/2008/layout/PictureStrips"/>
    <dgm:cxn modelId="{17815992-EEDD-470D-822D-F1F29EB316BE}" type="presParOf" srcId="{0EB9B392-B449-4AB3-A461-903F2A364266}" destId="{8F1D841C-4568-4BE1-B71C-3999DDB89F83}" srcOrd="5" destOrd="0" presId="urn:microsoft.com/office/officeart/2008/layout/PictureStrips"/>
    <dgm:cxn modelId="{3412A8E6-A590-4689-BDB6-3285AF56EA76}" type="presParOf" srcId="{0EB9B392-B449-4AB3-A461-903F2A364266}" destId="{E5ACDFE2-63D7-4B8A-A71D-603948BF6611}" srcOrd="6" destOrd="0" presId="urn:microsoft.com/office/officeart/2008/layout/PictureStrips"/>
    <dgm:cxn modelId="{84852928-54A5-4B10-991C-B8A9433D487A}" type="presParOf" srcId="{E5ACDFE2-63D7-4B8A-A71D-603948BF6611}" destId="{ACDF167F-ADEB-4398-9E89-E8DFEA164FF7}" srcOrd="0" destOrd="0" presId="urn:microsoft.com/office/officeart/2008/layout/PictureStrips"/>
    <dgm:cxn modelId="{8C2DE5D8-DED0-49BF-B89D-214EF021E32F}" type="presParOf" srcId="{E5ACDFE2-63D7-4B8A-A71D-603948BF6611}" destId="{A47ED529-699A-454C-8D3E-0F9349E8396B}" srcOrd="1" destOrd="0" presId="urn:microsoft.com/office/officeart/2008/layout/PictureStrips"/>
    <dgm:cxn modelId="{202015E2-69AD-4D98-AF62-6694AA58C180}" type="presParOf" srcId="{0EB9B392-B449-4AB3-A461-903F2A364266}" destId="{231F4D33-285D-4476-8D6F-C71B9B7EBB74}" srcOrd="7" destOrd="0" presId="urn:microsoft.com/office/officeart/2008/layout/PictureStrips"/>
    <dgm:cxn modelId="{9765C89E-07D4-468B-BBE0-7A0CF4C20679}" type="presParOf" srcId="{0EB9B392-B449-4AB3-A461-903F2A364266}" destId="{1541D402-3468-4389-B6B2-DF7994DC6C10}" srcOrd="8" destOrd="0" presId="urn:microsoft.com/office/officeart/2008/layout/PictureStrips"/>
    <dgm:cxn modelId="{71330532-51FB-44FD-8A8C-61319C70C723}" type="presParOf" srcId="{1541D402-3468-4389-B6B2-DF7994DC6C10}" destId="{FA2BC053-9761-46D9-A5DA-C4ECDD14E2E4}" srcOrd="0" destOrd="0" presId="urn:microsoft.com/office/officeart/2008/layout/PictureStrips"/>
    <dgm:cxn modelId="{F09BA6C8-427C-4D83-B4DC-C4B98E0D1341}" type="presParOf" srcId="{1541D402-3468-4389-B6B2-DF7994DC6C10}" destId="{B7864663-4369-478C-9AC8-EE7BA08728D4}" srcOrd="1" destOrd="0" presId="urn:microsoft.com/office/officeart/2008/layout/PictureStrips"/>
    <dgm:cxn modelId="{83629B28-EA46-4841-A7F9-9967DBFAB27F}" type="presParOf" srcId="{0EB9B392-B449-4AB3-A461-903F2A364266}" destId="{2CA3FE70-81E1-4E63-9C75-C2D55AB7F53A}" srcOrd="9" destOrd="0" presId="urn:microsoft.com/office/officeart/2008/layout/PictureStrips"/>
    <dgm:cxn modelId="{7BD4435E-C4D4-4213-81BA-996CAE3C14DE}" type="presParOf" srcId="{0EB9B392-B449-4AB3-A461-903F2A364266}" destId="{20BA5B67-3083-4FD9-B80E-3251803FAF6F}" srcOrd="10" destOrd="0" presId="urn:microsoft.com/office/officeart/2008/layout/PictureStrips"/>
    <dgm:cxn modelId="{07B43AE4-0EC3-4810-92C8-DED7E3A98C01}" type="presParOf" srcId="{20BA5B67-3083-4FD9-B80E-3251803FAF6F}" destId="{BFAF9C00-6255-40A3-931B-EA82B7574550}" srcOrd="0" destOrd="0" presId="urn:microsoft.com/office/officeart/2008/layout/PictureStrips"/>
    <dgm:cxn modelId="{8ADBEFC0-B1AD-4DBD-95AF-CCEA2B93592C}" type="presParOf" srcId="{20BA5B67-3083-4FD9-B80E-3251803FAF6F}" destId="{5876E510-2ED0-461D-90E9-B6A2E329A8F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467A8-0059-488E-AA59-313EC54CEB18}">
      <dsp:nvSpPr>
        <dsp:cNvPr id="0" name=""/>
        <dsp:cNvSpPr/>
      </dsp:nvSpPr>
      <dsp:spPr>
        <a:xfrm>
          <a:off x="9851" y="16182"/>
          <a:ext cx="1965758" cy="53001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sl-SI" sz="1100" b="1" kern="1200"/>
            <a:t>STAROST</a:t>
          </a:r>
          <a:r>
            <a:rPr lang="sl-SI" sz="1100" kern="1200"/>
            <a:t> </a:t>
          </a:r>
          <a:endParaRPr lang="en-US" sz="1100" kern="1200"/>
        </a:p>
      </dsp:txBody>
      <dsp:txXfrm>
        <a:off x="9851" y="16182"/>
        <a:ext cx="1965758" cy="530014"/>
      </dsp:txXfrm>
    </dsp:sp>
    <dsp:sp modelId="{F8A67B70-F71E-4E00-B2E4-7463A6BC1049}">
      <dsp:nvSpPr>
        <dsp:cNvPr id="0" name=""/>
        <dsp:cNvSpPr/>
      </dsp:nvSpPr>
      <dsp:spPr>
        <a:xfrm>
          <a:off x="9851" y="546196"/>
          <a:ext cx="1965758" cy="196650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endParaRPr lang="en-US" sz="1050" kern="1200"/>
        </a:p>
        <a:p>
          <a:pPr marL="57150" lvl="1" indent="-57150" algn="l" defTabSz="466725">
            <a:lnSpc>
              <a:spcPct val="90000"/>
            </a:lnSpc>
            <a:spcBef>
              <a:spcPct val="0"/>
            </a:spcBef>
            <a:spcAft>
              <a:spcPct val="15000"/>
            </a:spcAft>
            <a:buChar char="•"/>
          </a:pPr>
          <a:r>
            <a:rPr lang="sl-SI" sz="1050" kern="1200"/>
            <a:t>Otrok brez spremstva</a:t>
          </a:r>
          <a:endParaRPr lang="en-US" sz="1050" kern="1200"/>
        </a:p>
        <a:p>
          <a:pPr marL="57150" lvl="1" indent="-57150" algn="l" defTabSz="466725">
            <a:lnSpc>
              <a:spcPct val="90000"/>
            </a:lnSpc>
            <a:spcBef>
              <a:spcPct val="0"/>
            </a:spcBef>
            <a:spcAft>
              <a:spcPct val="15000"/>
            </a:spcAft>
            <a:buChar char="•"/>
          </a:pPr>
          <a:r>
            <a:rPr lang="sl-SI" sz="1050" kern="1200"/>
            <a:t>Otrok ločen od staršev/skrbnikov</a:t>
          </a:r>
          <a:endParaRPr lang="en-US" sz="1050" kern="1200"/>
        </a:p>
        <a:p>
          <a:pPr marL="57150" lvl="1" indent="-57150" algn="l" defTabSz="466725">
            <a:lnSpc>
              <a:spcPct val="90000"/>
            </a:lnSpc>
            <a:spcBef>
              <a:spcPct val="0"/>
            </a:spcBef>
            <a:spcAft>
              <a:spcPct val="15000"/>
            </a:spcAft>
            <a:buChar char="•"/>
          </a:pPr>
          <a:r>
            <a:rPr lang="sl-SI" sz="1050" kern="1200"/>
            <a:t>Otrok v spremstvu staršev</a:t>
          </a:r>
          <a:endParaRPr lang="en-US" sz="1050" kern="1200"/>
        </a:p>
        <a:p>
          <a:pPr marL="57150" lvl="1" indent="-57150" algn="l" defTabSz="466725">
            <a:lnSpc>
              <a:spcPct val="90000"/>
            </a:lnSpc>
            <a:spcBef>
              <a:spcPct val="0"/>
            </a:spcBef>
            <a:spcAft>
              <a:spcPct val="15000"/>
            </a:spcAft>
            <a:buChar char="•"/>
          </a:pPr>
          <a:r>
            <a:rPr lang="sl-SI" sz="1050" kern="1200" dirty="0" err="1"/>
            <a:t>Starostnik_ca</a:t>
          </a:r>
          <a:endParaRPr lang="en-US" sz="1050" kern="1200" dirty="0"/>
        </a:p>
      </dsp:txBody>
      <dsp:txXfrm>
        <a:off x="9851" y="546196"/>
        <a:ext cx="1965758" cy="1966508"/>
      </dsp:txXfrm>
    </dsp:sp>
    <dsp:sp modelId="{E0A3B1D8-19FC-4104-BBDE-D402DE409E1B}">
      <dsp:nvSpPr>
        <dsp:cNvPr id="0" name=""/>
        <dsp:cNvSpPr/>
      </dsp:nvSpPr>
      <dsp:spPr>
        <a:xfrm>
          <a:off x="2250816" y="-11357"/>
          <a:ext cx="1967680" cy="640172"/>
        </a:xfrm>
        <a:prstGeom prst="rect">
          <a:avLst/>
        </a:prstGeom>
        <a:solidFill>
          <a:schemeClr val="accent2">
            <a:hueOff val="1128002"/>
            <a:satOff val="33333"/>
            <a:lumOff val="16340"/>
            <a:alphaOff val="0"/>
          </a:schemeClr>
        </a:solidFill>
        <a:ln w="25400" cap="flat" cmpd="sng" algn="ctr">
          <a:solidFill>
            <a:schemeClr val="accent2">
              <a:hueOff val="1128002"/>
              <a:satOff val="33333"/>
              <a:lumOff val="1634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dirty="0"/>
            <a:t>SPOL, SPOLNA IDENTITETA</a:t>
          </a:r>
          <a:r>
            <a:rPr lang="sl-SI" sz="1000" b="1" kern="1200" dirty="0"/>
            <a:t> ALI IZRAZ, </a:t>
          </a:r>
          <a:r>
            <a:rPr lang="en-US" sz="1000" b="1" kern="1200" dirty="0"/>
            <a:t>SPOLNA USMERJENOST</a:t>
          </a:r>
        </a:p>
      </dsp:txBody>
      <dsp:txXfrm>
        <a:off x="2250816" y="-11357"/>
        <a:ext cx="1967680" cy="640172"/>
      </dsp:txXfrm>
    </dsp:sp>
    <dsp:sp modelId="{2BD96285-38F5-46F2-A78E-4452A0A1D4E0}">
      <dsp:nvSpPr>
        <dsp:cNvPr id="0" name=""/>
        <dsp:cNvSpPr/>
      </dsp:nvSpPr>
      <dsp:spPr>
        <a:xfrm>
          <a:off x="2250816" y="573735"/>
          <a:ext cx="1967680" cy="1966508"/>
        </a:xfrm>
        <a:prstGeom prst="rect">
          <a:avLst/>
        </a:prstGeom>
        <a:solidFill>
          <a:schemeClr val="accent2">
            <a:tint val="40000"/>
            <a:alpha val="90000"/>
            <a:hueOff val="1060652"/>
            <a:satOff val="30864"/>
            <a:lumOff val="3241"/>
            <a:alphaOff val="0"/>
          </a:schemeClr>
        </a:solidFill>
        <a:ln w="25400" cap="flat" cmpd="sng" algn="ctr">
          <a:solidFill>
            <a:schemeClr val="accent2">
              <a:tint val="40000"/>
              <a:alpha val="90000"/>
              <a:hueOff val="1060652"/>
              <a:satOff val="30864"/>
              <a:lumOff val="32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Font typeface="Arial" panose="020B0604020202020204" pitchFamily="34" charset="0"/>
            <a:buNone/>
          </a:pPr>
          <a:endParaRPr lang="en-US" sz="1050" kern="1200"/>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Nosečnice, doječe matere</a:t>
          </a:r>
          <a:r>
            <a:rPr lang="en-US" sz="1050" b="0" i="0" kern="1200"/>
            <a:t>​</a:t>
          </a:r>
          <a:endParaRPr lang="en-US" sz="1050" kern="1200"/>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Enostarševske družine ali družine s skrbnikom, ki je otrok, starostnik, oseba z oviranostmi</a:t>
          </a:r>
          <a:r>
            <a:rPr lang="en-US" sz="1050" b="0" i="0" kern="1200"/>
            <a:t>​</a:t>
          </a:r>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Ženske, ranljive za SNNS, odrasli in otroci, ki so žrtve nasilja v družini, izkoriščanja ali zlorab</a:t>
          </a:r>
          <a:r>
            <a:rPr lang="en-US" sz="1050" b="0" i="0" kern="1200"/>
            <a:t>​</a:t>
          </a:r>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LGBTQ+ osebe, ki so bolj izpostavljene nasilju </a:t>
          </a:r>
          <a:endParaRPr lang="en-US" sz="1050" b="0" i="0" kern="1200"/>
        </a:p>
      </dsp:txBody>
      <dsp:txXfrm>
        <a:off x="2250816" y="573735"/>
        <a:ext cx="1967680" cy="1966508"/>
      </dsp:txXfrm>
    </dsp:sp>
    <dsp:sp modelId="{2277481C-B7AB-468D-8693-3D8B9B252C6C}">
      <dsp:nvSpPr>
        <dsp:cNvPr id="0" name=""/>
        <dsp:cNvSpPr/>
      </dsp:nvSpPr>
      <dsp:spPr>
        <a:xfrm>
          <a:off x="4493703" y="16182"/>
          <a:ext cx="1967680" cy="530014"/>
        </a:xfrm>
        <a:prstGeom prst="rect">
          <a:avLst/>
        </a:prstGeom>
        <a:solidFill>
          <a:schemeClr val="accent2">
            <a:hueOff val="2256003"/>
            <a:satOff val="66667"/>
            <a:lumOff val="32680"/>
            <a:alphaOff val="0"/>
          </a:schemeClr>
        </a:solidFill>
        <a:ln w="25400" cap="flat" cmpd="sng" algn="ctr">
          <a:solidFill>
            <a:schemeClr val="accent2">
              <a:hueOff val="2256003"/>
              <a:satOff val="66667"/>
              <a:lumOff val="3268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sl-SI" sz="1100" b="1" i="0" u="none" kern="1200"/>
            <a:t>ZDRAVJE IN ZDRAVSTVENA TVEGANJA</a:t>
          </a:r>
          <a:endParaRPr lang="en-US" sz="1100" b="1" kern="1200"/>
        </a:p>
      </dsp:txBody>
      <dsp:txXfrm>
        <a:off x="4493703" y="16182"/>
        <a:ext cx="1967680" cy="530014"/>
      </dsp:txXfrm>
    </dsp:sp>
    <dsp:sp modelId="{437A34EA-F840-48C9-AE2B-B1835AB1FDC2}">
      <dsp:nvSpPr>
        <dsp:cNvPr id="0" name=""/>
        <dsp:cNvSpPr/>
      </dsp:nvSpPr>
      <dsp:spPr>
        <a:xfrm>
          <a:off x="4493703" y="546196"/>
          <a:ext cx="1967680" cy="1966508"/>
        </a:xfrm>
        <a:prstGeom prst="rect">
          <a:avLst/>
        </a:prstGeom>
        <a:solidFill>
          <a:schemeClr val="accent2">
            <a:tint val="40000"/>
            <a:alpha val="90000"/>
            <a:hueOff val="2121305"/>
            <a:satOff val="61727"/>
            <a:lumOff val="6483"/>
            <a:alphaOff val="0"/>
          </a:schemeClr>
        </a:solidFill>
        <a:ln w="25400" cap="flat" cmpd="sng" algn="ctr">
          <a:solidFill>
            <a:schemeClr val="accent2">
              <a:tint val="40000"/>
              <a:alpha val="90000"/>
              <a:hueOff val="2121305"/>
              <a:satOff val="61727"/>
              <a:lumOff val="64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endParaRPr lang="en-US" sz="1050" kern="1200"/>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Fizično, duševno zdravje</a:t>
          </a:r>
          <a:r>
            <a:rPr lang="en-US" sz="1050" b="0" i="0" kern="1200"/>
            <a:t>​</a:t>
          </a:r>
          <a:endParaRPr lang="en-US" sz="1050" kern="1200"/>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Tveganje za samopoškodovanje ali samomor </a:t>
          </a:r>
          <a:endParaRPr lang="en-US" sz="1050" b="0" i="0" kern="1200"/>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Različne oviranosti </a:t>
          </a:r>
          <a:r>
            <a:rPr lang="en-US" sz="1050" b="0" i="0" kern="1200"/>
            <a:t>​</a:t>
          </a:r>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Starostniki </a:t>
          </a:r>
          <a:r>
            <a:rPr lang="en-US" sz="1050" b="0" i="0" kern="1200"/>
            <a:t>​</a:t>
          </a:r>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Odvisnost od nedovoljenih drog</a:t>
          </a:r>
          <a:r>
            <a:rPr lang="en-US" sz="1050" b="0" i="0" kern="1200"/>
            <a:t>​</a:t>
          </a:r>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Revščina in pomanjkanje</a:t>
          </a:r>
          <a:r>
            <a:rPr lang="en-US" sz="1050" b="0" i="0" kern="1200"/>
            <a:t>​</a:t>
          </a:r>
        </a:p>
        <a:p>
          <a:pPr marL="57150" lvl="1" indent="-57150" algn="l" defTabSz="400050">
            <a:lnSpc>
              <a:spcPct val="90000"/>
            </a:lnSpc>
            <a:spcBef>
              <a:spcPct val="0"/>
            </a:spcBef>
            <a:spcAft>
              <a:spcPct val="15000"/>
            </a:spcAft>
            <a:buChar char="•"/>
          </a:pPr>
          <a:endParaRPr lang="en-US" sz="900" kern="1200"/>
        </a:p>
        <a:p>
          <a:pPr marL="57150" lvl="1" indent="-57150" algn="l" defTabSz="400050">
            <a:lnSpc>
              <a:spcPct val="90000"/>
            </a:lnSpc>
            <a:spcBef>
              <a:spcPct val="0"/>
            </a:spcBef>
            <a:spcAft>
              <a:spcPct val="15000"/>
            </a:spcAft>
            <a:buChar char="•"/>
          </a:pPr>
          <a:endParaRPr lang="en-US" sz="900" kern="1200"/>
        </a:p>
      </dsp:txBody>
      <dsp:txXfrm>
        <a:off x="4493703" y="546196"/>
        <a:ext cx="1967680" cy="1966508"/>
      </dsp:txXfrm>
    </dsp:sp>
    <dsp:sp modelId="{07A6FA99-C499-4D3A-8AB0-94C00D5DA118}">
      <dsp:nvSpPr>
        <dsp:cNvPr id="0" name=""/>
        <dsp:cNvSpPr/>
      </dsp:nvSpPr>
      <dsp:spPr>
        <a:xfrm>
          <a:off x="6736589" y="16182"/>
          <a:ext cx="1965758" cy="530014"/>
        </a:xfrm>
        <a:prstGeom prst="rect">
          <a:avLst/>
        </a:prstGeom>
        <a:solidFill>
          <a:schemeClr val="accent2">
            <a:hueOff val="3384005"/>
            <a:satOff val="100000"/>
            <a:lumOff val="49020"/>
            <a:alphaOff val="0"/>
          </a:schemeClr>
        </a:solidFill>
        <a:ln w="25400" cap="flat" cmpd="sng" algn="ctr">
          <a:solidFill>
            <a:schemeClr val="accent2">
              <a:hueOff val="3384005"/>
              <a:satOff val="100000"/>
              <a:lumOff val="4902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sl-SI" sz="1100" b="1" kern="1200"/>
            <a:t>POTREBE PO ZAŠČITI</a:t>
          </a:r>
          <a:endParaRPr lang="en-US" sz="1100" b="1" kern="1200"/>
        </a:p>
      </dsp:txBody>
      <dsp:txXfrm>
        <a:off x="6736589" y="16182"/>
        <a:ext cx="1965758" cy="530014"/>
      </dsp:txXfrm>
    </dsp:sp>
    <dsp:sp modelId="{06C360F1-0F3C-4626-A222-1038A9ECE779}">
      <dsp:nvSpPr>
        <dsp:cNvPr id="0" name=""/>
        <dsp:cNvSpPr/>
      </dsp:nvSpPr>
      <dsp:spPr>
        <a:xfrm>
          <a:off x="6736589" y="546196"/>
          <a:ext cx="1965758" cy="1966508"/>
        </a:xfrm>
        <a:prstGeom prst="rect">
          <a:avLst/>
        </a:prstGeom>
        <a:solidFill>
          <a:schemeClr val="accent2">
            <a:tint val="40000"/>
            <a:alpha val="90000"/>
            <a:hueOff val="3181957"/>
            <a:satOff val="92591"/>
            <a:lumOff val="9724"/>
            <a:alphaOff val="0"/>
          </a:schemeClr>
        </a:solidFill>
        <a:ln w="25400" cap="flat" cmpd="sng" algn="ctr">
          <a:solidFill>
            <a:schemeClr val="accent2">
              <a:tint val="40000"/>
              <a:alpha val="90000"/>
              <a:hueOff val="3181957"/>
              <a:satOff val="92591"/>
              <a:lumOff val="97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None/>
          </a:pPr>
          <a:endParaRPr lang="en-US" sz="900" kern="1200"/>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Begunci ali prosilci_ke za azil</a:t>
          </a:r>
          <a:r>
            <a:rPr lang="en-US" sz="1050" b="0" i="0" kern="1200"/>
            <a:t>​</a:t>
          </a:r>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Osebe, ki so preživele travmo ali mučenje</a:t>
          </a:r>
          <a:r>
            <a:rPr lang="en-US" sz="1050" b="0" i="0" kern="1200"/>
            <a:t>​</a:t>
          </a:r>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Osebe, ki so preživele SNNS ali drugo nasilje </a:t>
          </a:r>
          <a:r>
            <a:rPr lang="en-US" sz="1050" b="0" i="0" kern="1200"/>
            <a:t>​</a:t>
          </a:r>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Žrtve ali osebe, ki tvegajo TzL</a:t>
          </a:r>
          <a:r>
            <a:rPr lang="en-US" sz="1050" b="0" i="0" kern="1200"/>
            <a:t>​</a:t>
          </a:r>
        </a:p>
        <a:p>
          <a:pPr marL="57150" lvl="1" indent="-57150" algn="l" defTabSz="466725">
            <a:lnSpc>
              <a:spcPct val="90000"/>
            </a:lnSpc>
            <a:spcBef>
              <a:spcPct val="0"/>
            </a:spcBef>
            <a:spcAft>
              <a:spcPct val="15000"/>
            </a:spcAft>
            <a:buFont typeface="Arial" panose="020B0604020202020204" pitchFamily="34" charset="0"/>
            <a:buChar char="•"/>
          </a:pPr>
          <a:r>
            <a:rPr lang="sl-SI" sz="1050" b="0" i="0" u="none" kern="1200"/>
            <a:t>Osebe brez državljanstva </a:t>
          </a:r>
          <a:r>
            <a:rPr lang="en-US" sz="1050" b="0" i="0" kern="1200"/>
            <a:t>​</a:t>
          </a:r>
        </a:p>
      </dsp:txBody>
      <dsp:txXfrm>
        <a:off x="6736589" y="546196"/>
        <a:ext cx="1965758" cy="1966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2AF0B-CDC2-4453-AAF3-39C5A0E3DF34}">
      <dsp:nvSpPr>
        <dsp:cNvPr id="0" name=""/>
        <dsp:cNvSpPr/>
      </dsp:nvSpPr>
      <dsp:spPr>
        <a:xfrm>
          <a:off x="1119488" y="177789"/>
          <a:ext cx="3275034" cy="102344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216" tIns="53340" rIns="53340" bIns="53340" numCol="1" spcCol="1270" anchor="ctr" anchorCtr="0">
          <a:noAutofit/>
        </a:bodyPr>
        <a:lstStyle/>
        <a:p>
          <a:pPr marL="0" lvl="0" indent="0" algn="l" defTabSz="622300">
            <a:lnSpc>
              <a:spcPct val="90000"/>
            </a:lnSpc>
            <a:spcBef>
              <a:spcPct val="0"/>
            </a:spcBef>
            <a:spcAft>
              <a:spcPct val="35000"/>
            </a:spcAft>
            <a:buNone/>
          </a:pPr>
          <a:r>
            <a:rPr lang="sl-SI" sz="1400" b="1" u="sng" kern="1200" dirty="0">
              <a:solidFill>
                <a:schemeClr val="accent1">
                  <a:lumMod val="75000"/>
                </a:schemeClr>
              </a:solidFill>
            </a:rPr>
            <a:t>Korak 1</a:t>
          </a:r>
          <a:r>
            <a:rPr lang="sl-SI" sz="1400" b="1" kern="1200" dirty="0">
              <a:solidFill>
                <a:schemeClr val="accent1">
                  <a:lumMod val="75000"/>
                </a:schemeClr>
              </a:solidFill>
            </a:rPr>
            <a:t>: Identifikacija, registracija in </a:t>
          </a:r>
          <a:r>
            <a:rPr lang="sl-SI" sz="1400" b="1" kern="1200" dirty="0" err="1">
              <a:solidFill>
                <a:schemeClr val="accent1">
                  <a:lumMod val="75000"/>
                </a:schemeClr>
              </a:solidFill>
            </a:rPr>
            <a:t>prioritizacija</a:t>
          </a:r>
          <a:r>
            <a:rPr lang="sl-SI" sz="1400" b="1" kern="1200" dirty="0">
              <a:solidFill>
                <a:schemeClr val="accent1">
                  <a:lumMod val="75000"/>
                </a:schemeClr>
              </a:solidFill>
            </a:rPr>
            <a:t> </a:t>
          </a:r>
          <a:r>
            <a:rPr lang="sl-SI" sz="1200" kern="1200" dirty="0"/>
            <a:t>otrok z ranljivostmi, vključno z ozaveščanjem skupnosti.</a:t>
          </a:r>
          <a:endParaRPr lang="en-US" sz="1200" kern="1200" dirty="0"/>
        </a:p>
      </dsp:txBody>
      <dsp:txXfrm>
        <a:off x="1119488" y="177789"/>
        <a:ext cx="3275034" cy="1023448"/>
      </dsp:txXfrm>
    </dsp:sp>
    <dsp:sp modelId="{3C941169-1404-430F-9CBB-98626AE2CE00}">
      <dsp:nvSpPr>
        <dsp:cNvPr id="0" name=""/>
        <dsp:cNvSpPr/>
      </dsp:nvSpPr>
      <dsp:spPr>
        <a:xfrm>
          <a:off x="983029" y="29958"/>
          <a:ext cx="716413" cy="10746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5F898D-BEF1-4678-8EE7-7D9854533E98}">
      <dsp:nvSpPr>
        <dsp:cNvPr id="0" name=""/>
        <dsp:cNvSpPr/>
      </dsp:nvSpPr>
      <dsp:spPr>
        <a:xfrm>
          <a:off x="4676386" y="177789"/>
          <a:ext cx="3275034" cy="102344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216" tIns="53340" rIns="53340" bIns="53340" numCol="1" spcCol="1270" anchor="ctr" anchorCtr="0">
          <a:noAutofit/>
        </a:bodyPr>
        <a:lstStyle/>
        <a:p>
          <a:pPr marL="0" lvl="0" indent="0" algn="l" defTabSz="622300">
            <a:lnSpc>
              <a:spcPct val="90000"/>
            </a:lnSpc>
            <a:spcBef>
              <a:spcPct val="0"/>
            </a:spcBef>
            <a:spcAft>
              <a:spcPct val="35000"/>
            </a:spcAft>
            <a:buNone/>
          </a:pPr>
          <a:r>
            <a:rPr lang="sl-SI" sz="1400" b="1" u="sng" kern="1200" dirty="0">
              <a:solidFill>
                <a:schemeClr val="accent1">
                  <a:lumMod val="75000"/>
                </a:schemeClr>
              </a:solidFill>
            </a:rPr>
            <a:t>Korak 2</a:t>
          </a:r>
          <a:r>
            <a:rPr lang="sl-SI" sz="1400" b="1" kern="1200" dirty="0">
              <a:solidFill>
                <a:schemeClr val="accent1">
                  <a:lumMod val="75000"/>
                </a:schemeClr>
              </a:solidFill>
            </a:rPr>
            <a:t>: Ocena potreb in ugotavljanje največje koristi </a:t>
          </a:r>
          <a:r>
            <a:rPr lang="sl-SI" sz="1200" kern="1200" dirty="0"/>
            <a:t>otroka (in družine). </a:t>
          </a:r>
          <a:endParaRPr lang="en-US" sz="1200" kern="1200" dirty="0"/>
        </a:p>
      </dsp:txBody>
      <dsp:txXfrm>
        <a:off x="4676386" y="177789"/>
        <a:ext cx="3275034" cy="1023448"/>
      </dsp:txXfrm>
    </dsp:sp>
    <dsp:sp modelId="{00F0643C-4CFB-4E56-B629-5DAAD837D0DC}">
      <dsp:nvSpPr>
        <dsp:cNvPr id="0" name=""/>
        <dsp:cNvSpPr/>
      </dsp:nvSpPr>
      <dsp:spPr>
        <a:xfrm>
          <a:off x="4539926" y="29958"/>
          <a:ext cx="716413" cy="10746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EEBCB3-E04F-4FED-9798-EE3AB6E42358}">
      <dsp:nvSpPr>
        <dsp:cNvPr id="0" name=""/>
        <dsp:cNvSpPr/>
      </dsp:nvSpPr>
      <dsp:spPr>
        <a:xfrm>
          <a:off x="1119488" y="1466197"/>
          <a:ext cx="3275034" cy="102344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216" tIns="53340" rIns="53340" bIns="53340" numCol="1" spcCol="1270" anchor="ctr" anchorCtr="0">
          <a:noAutofit/>
        </a:bodyPr>
        <a:lstStyle/>
        <a:p>
          <a:pPr marL="0" lvl="0" indent="0" algn="l" defTabSz="622300">
            <a:lnSpc>
              <a:spcPct val="90000"/>
            </a:lnSpc>
            <a:spcBef>
              <a:spcPct val="0"/>
            </a:spcBef>
            <a:spcAft>
              <a:spcPct val="35000"/>
            </a:spcAft>
            <a:buNone/>
          </a:pPr>
          <a:r>
            <a:rPr lang="sl-SI" sz="1400" b="1" u="sng" kern="1200" dirty="0">
              <a:solidFill>
                <a:schemeClr val="accent1">
                  <a:lumMod val="75000"/>
                </a:schemeClr>
              </a:solidFill>
            </a:rPr>
            <a:t>Korak 3</a:t>
          </a:r>
          <a:r>
            <a:rPr lang="sl-SI" sz="1400" b="1" kern="1200" dirty="0">
              <a:solidFill>
                <a:schemeClr val="accent1">
                  <a:lumMod val="75000"/>
                </a:schemeClr>
              </a:solidFill>
            </a:rPr>
            <a:t>: Priprava individualnega načrta primera </a:t>
          </a:r>
          <a:r>
            <a:rPr lang="sl-SI" sz="1200" kern="1200" dirty="0"/>
            <a:t>za vsakega otroka, kjer naslovimo prepoznane potrebe. Postavimo merljive in časovno omejene cilje.</a:t>
          </a:r>
          <a:endParaRPr lang="en-US" sz="1200" kern="1200" dirty="0"/>
        </a:p>
      </dsp:txBody>
      <dsp:txXfrm>
        <a:off x="1119488" y="1466197"/>
        <a:ext cx="3275034" cy="1023448"/>
      </dsp:txXfrm>
    </dsp:sp>
    <dsp:sp modelId="{31CBE0BD-717D-4024-A376-04EAB9D6573A}">
      <dsp:nvSpPr>
        <dsp:cNvPr id="0" name=""/>
        <dsp:cNvSpPr/>
      </dsp:nvSpPr>
      <dsp:spPr>
        <a:xfrm>
          <a:off x="983029" y="1318365"/>
          <a:ext cx="716413" cy="10746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DF167F-ADEB-4398-9E89-E8DFEA164FF7}">
      <dsp:nvSpPr>
        <dsp:cNvPr id="0" name=""/>
        <dsp:cNvSpPr/>
      </dsp:nvSpPr>
      <dsp:spPr>
        <a:xfrm>
          <a:off x="4676386" y="1466197"/>
          <a:ext cx="3275034" cy="102344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216" tIns="53340" rIns="53340" bIns="53340" numCol="1" spcCol="1270" anchor="t" anchorCtr="0">
          <a:noAutofit/>
        </a:bodyPr>
        <a:lstStyle/>
        <a:p>
          <a:pPr marL="0" lvl="0" indent="0" algn="l" defTabSz="622300">
            <a:lnSpc>
              <a:spcPct val="90000"/>
            </a:lnSpc>
            <a:spcBef>
              <a:spcPct val="0"/>
            </a:spcBef>
            <a:spcAft>
              <a:spcPct val="35000"/>
            </a:spcAft>
            <a:buNone/>
          </a:pPr>
          <a:r>
            <a:rPr lang="sl-SI" sz="1400" b="1" u="sng" kern="1200" dirty="0">
              <a:solidFill>
                <a:schemeClr val="accent1">
                  <a:lumMod val="75000"/>
                </a:schemeClr>
              </a:solidFill>
            </a:rPr>
            <a:t>Korak 4</a:t>
          </a:r>
          <a:r>
            <a:rPr lang="sl-SI" sz="1400" b="1" kern="1200" dirty="0">
              <a:solidFill>
                <a:schemeClr val="accent1">
                  <a:lumMod val="75000"/>
                </a:schemeClr>
              </a:solidFill>
            </a:rPr>
            <a:t>: Izvajanje načrta primera</a:t>
          </a:r>
          <a:r>
            <a:rPr lang="sl-SI" sz="1200" kern="1200" dirty="0"/>
            <a:t>, ki vključuje neposredno podporo ter napotitve. </a:t>
          </a:r>
          <a:endParaRPr lang="en-US" sz="1200" kern="1200" dirty="0"/>
        </a:p>
        <a:p>
          <a:pPr marL="57150" lvl="1" indent="-57150" algn="l" defTabSz="400050">
            <a:lnSpc>
              <a:spcPct val="90000"/>
            </a:lnSpc>
            <a:spcBef>
              <a:spcPct val="0"/>
            </a:spcBef>
            <a:spcAft>
              <a:spcPct val="15000"/>
            </a:spcAft>
            <a:buChar char="•"/>
          </a:pPr>
          <a:endParaRPr lang="en-US" sz="900" kern="1200" dirty="0"/>
        </a:p>
      </dsp:txBody>
      <dsp:txXfrm>
        <a:off x="4676386" y="1466197"/>
        <a:ext cx="3275034" cy="1023448"/>
      </dsp:txXfrm>
    </dsp:sp>
    <dsp:sp modelId="{A47ED529-699A-454C-8D3E-0F9349E8396B}">
      <dsp:nvSpPr>
        <dsp:cNvPr id="0" name=""/>
        <dsp:cNvSpPr/>
      </dsp:nvSpPr>
      <dsp:spPr>
        <a:xfrm>
          <a:off x="4539926" y="1318365"/>
          <a:ext cx="716413" cy="10746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BC053-9761-46D9-A5DA-C4ECDD14E2E4}">
      <dsp:nvSpPr>
        <dsp:cNvPr id="0" name=""/>
        <dsp:cNvSpPr/>
      </dsp:nvSpPr>
      <dsp:spPr>
        <a:xfrm>
          <a:off x="1119488" y="2754604"/>
          <a:ext cx="3275034" cy="102344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216" tIns="53340" rIns="53340" bIns="53340" numCol="1" spcCol="1270" anchor="ctr" anchorCtr="0">
          <a:noAutofit/>
        </a:bodyPr>
        <a:lstStyle/>
        <a:p>
          <a:pPr marL="0" lvl="0" indent="0" algn="l" defTabSz="622300">
            <a:lnSpc>
              <a:spcPct val="90000"/>
            </a:lnSpc>
            <a:spcBef>
              <a:spcPct val="0"/>
            </a:spcBef>
            <a:spcAft>
              <a:spcPct val="35000"/>
            </a:spcAft>
            <a:buNone/>
          </a:pPr>
          <a:r>
            <a:rPr lang="sl-SI" sz="1400" b="1" u="sng" kern="1200" dirty="0">
              <a:solidFill>
                <a:schemeClr val="accent1">
                  <a:lumMod val="75000"/>
                </a:schemeClr>
              </a:solidFill>
            </a:rPr>
            <a:t>Korak 5</a:t>
          </a:r>
          <a:r>
            <a:rPr lang="sl-SI" sz="1400" b="1" kern="1200" dirty="0">
              <a:solidFill>
                <a:schemeClr val="accent1">
                  <a:lumMod val="75000"/>
                </a:schemeClr>
              </a:solidFill>
            </a:rPr>
            <a:t>: Spremljanje </a:t>
          </a:r>
          <a:r>
            <a:rPr lang="sl-SI" sz="1200" kern="1200" dirty="0"/>
            <a:t>uresničevanja načrta in prilagajanje ciljev. </a:t>
          </a:r>
          <a:endParaRPr lang="en-US" sz="1200" kern="1200" dirty="0"/>
        </a:p>
      </dsp:txBody>
      <dsp:txXfrm>
        <a:off x="1119488" y="2754604"/>
        <a:ext cx="3275034" cy="1023448"/>
      </dsp:txXfrm>
    </dsp:sp>
    <dsp:sp modelId="{B7864663-4369-478C-9AC8-EE7BA08728D4}">
      <dsp:nvSpPr>
        <dsp:cNvPr id="0" name=""/>
        <dsp:cNvSpPr/>
      </dsp:nvSpPr>
      <dsp:spPr>
        <a:xfrm>
          <a:off x="983029" y="2606773"/>
          <a:ext cx="716413" cy="10746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F9C00-6255-40A3-931B-EA82B7574550}">
      <dsp:nvSpPr>
        <dsp:cNvPr id="0" name=""/>
        <dsp:cNvSpPr/>
      </dsp:nvSpPr>
      <dsp:spPr>
        <a:xfrm>
          <a:off x="4676386" y="2754604"/>
          <a:ext cx="3275034" cy="102344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216" tIns="53340" rIns="53340" bIns="53340" numCol="1" spcCol="1270" anchor="ctr" anchorCtr="0">
          <a:noAutofit/>
        </a:bodyPr>
        <a:lstStyle/>
        <a:p>
          <a:pPr marL="0" lvl="0" indent="0" algn="l" defTabSz="622300">
            <a:lnSpc>
              <a:spcPct val="90000"/>
            </a:lnSpc>
            <a:spcBef>
              <a:spcPct val="0"/>
            </a:spcBef>
            <a:spcAft>
              <a:spcPct val="35000"/>
            </a:spcAft>
            <a:buNone/>
          </a:pPr>
          <a:r>
            <a:rPr lang="sl-SI" sz="1400" b="1" u="sng" kern="1200" dirty="0">
              <a:solidFill>
                <a:schemeClr val="accent1">
                  <a:lumMod val="75000"/>
                </a:schemeClr>
              </a:solidFill>
            </a:rPr>
            <a:t>Korak 6</a:t>
          </a:r>
          <a:r>
            <a:rPr lang="sl-SI" sz="1400" b="1" kern="1200" dirty="0">
              <a:solidFill>
                <a:schemeClr val="accent1">
                  <a:lumMod val="75000"/>
                </a:schemeClr>
              </a:solidFill>
            </a:rPr>
            <a:t>: Zaključevanje </a:t>
          </a:r>
          <a:r>
            <a:rPr lang="sl-SI" sz="1200" kern="1200" dirty="0"/>
            <a:t>primera. </a:t>
          </a:r>
          <a:endParaRPr lang="en-US" sz="1200" kern="1200" dirty="0"/>
        </a:p>
      </dsp:txBody>
      <dsp:txXfrm>
        <a:off x="4676386" y="2754604"/>
        <a:ext cx="3275034" cy="1023448"/>
      </dsp:txXfrm>
    </dsp:sp>
    <dsp:sp modelId="{5876E510-2ED0-461D-90E9-B6A2E329A8F7}">
      <dsp:nvSpPr>
        <dsp:cNvPr id="0" name=""/>
        <dsp:cNvSpPr/>
      </dsp:nvSpPr>
      <dsp:spPr>
        <a:xfrm>
          <a:off x="4539926" y="2606773"/>
          <a:ext cx="716413" cy="10746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US"/>
          </a:p>
        </p:txBody>
      </p:sp>
      <p:sp>
        <p:nvSpPr>
          <p:cNvPr id="3" name="Označba mesta datuma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C8BE31BC-1CB5-428B-A0A8-8A1113180DC2}" type="datetimeFigureOut">
              <a:rPr lang="en-US" smtClean="0"/>
              <a:t>12/8/2025</a:t>
            </a:fld>
            <a:endParaRPr lang="en-US"/>
          </a:p>
        </p:txBody>
      </p:sp>
      <p:sp>
        <p:nvSpPr>
          <p:cNvPr id="4" name="Označba mesta stranske slike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Označba mesta opomb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značba mesta noge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US"/>
          </a:p>
        </p:txBody>
      </p:sp>
      <p:sp>
        <p:nvSpPr>
          <p:cNvPr id="7" name="Označba mesta številke diapozitiva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B3D561B4-3FC0-4415-8D5E-75F02A35F168}" type="slidenum">
              <a:rPr lang="en-US" smtClean="0"/>
              <a:t>‹#›</a:t>
            </a:fld>
            <a:endParaRPr lang="en-US"/>
          </a:p>
        </p:txBody>
      </p:sp>
    </p:spTree>
    <p:extLst>
      <p:ext uri="{BB962C8B-B14F-4D97-AF65-F5344CB8AC3E}">
        <p14:creationId xmlns:p14="http://schemas.microsoft.com/office/powerpoint/2010/main" val="138048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2.safelinks.protection.outlook.com/?url=https%3A%2F%2Fwww.refworld.org%2Flegal%2Fintlegcomments%2Funhcr%2F2025%2Fen%2F150577&amp;data=05%7C02%7Czidar%40unhcr.org%7Ca4e21f58d2704f5c1f3808de06f6ec13%7Ce5c37981666441348a0c6543d2af80be%7C0%7C0%7C638955854757825266%7CUnknown%7CTWFpbGZsb3d8eyJFbXB0eU1hcGkiOnRydWUsIlYiOiIwLjAuMDAwMCIsIlAiOiJXaW4zMiIsIkFOIjoiTWFpbCIsIldUIjoyfQ%3D%3D%7C0%7C%7C%7C&amp;sdata=anJrIMluyYymDF0U1TxXrHS80rvS4cDiMcjrQB%2FKd7Y%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ur02.safelinks.protection.outlook.com/?url=https%3A%2F%2Fwww.refworld.org%2Flegal%2Fintlegcomments%2Funhcr%2F2025%2Fen%2F150580&amp;data=05%7C02%7Czidar%40unhcr.org%7Ca4e21f58d2704f5c1f3808de06f6ec13%7Ce5c37981666441348a0c6543d2af80be%7C0%7C0%7C638955854757887120%7CUnknown%7CTWFpbGZsb3d8eyJFbXB0eU1hcGkiOnRydWUsIlYiOiIwLjAuMDAwMCIsIlAiOiJXaW4zMiIsIkFOIjoiTWFpbCIsIldUIjoyfQ%3D%3D%7C0%7C%7C%7C&amp;sdata=XvLcjQKVfYsfzoUkwgeZurBJpVHPUfrrPE4tTEH4GoE%3D&amp;reserved=0" TargetMode="External"/><Relationship Id="rId5" Type="http://schemas.openxmlformats.org/officeDocument/2006/relationships/hyperlink" Target="https://eur02.safelinks.protection.outlook.com/?url=https%3A%2F%2Fwww.refworld.org%2Flegal%2Fintlegcomments%2Funhcr%2F2025%2Fen%2F150579&amp;data=05%7C02%7Czidar%40unhcr.org%7Ca4e21f58d2704f5c1f3808de06f6ec13%7Ce5c37981666441348a0c6543d2af80be%7C0%7C0%7C638955854757869790%7CUnknown%7CTWFpbGZsb3d8eyJFbXB0eU1hcGkiOnRydWUsIlYiOiIwLjAuMDAwMCIsIlAiOiJXaW4zMiIsIkFOIjoiTWFpbCIsIldUIjoyfQ%3D%3D%7C0%7C%7C%7C&amp;sdata=psWZl0zLNOYCexIJ6%2FRfDY%2FC7viRQ%2BzvJxa8iEkiU9M%3D&amp;reserved=0" TargetMode="External"/><Relationship Id="rId4" Type="http://schemas.openxmlformats.org/officeDocument/2006/relationships/hyperlink" Target="https://eur02.safelinks.protection.outlook.com/?url=https%3A%2F%2Fwww.refworld.org%2Flegal%2Fintlegcomments%2Funhcr%2F2025%2Fen%2F150578&amp;data=05%7C02%7Czidar%40unhcr.org%7Ca4e21f58d2704f5c1f3808de06f6ec13%7Ce5c37981666441348a0c6543d2af80be%7C0%7C0%7C638955854757849554%7CUnknown%7CTWFpbGZsb3d8eyJFbXB0eU1hcGkiOnRydWUsIlYiOiIwLjAuMDAwMCIsIlAiOiJXaW4zMiIsIkFOIjoiTWFpbCIsIldUIjoyfQ%3D%3D%7C0%7C%7C%7C&amp;sdata=xrrNWcq6PqT5O2BYJw0eIUFLdFb8SA1OoeW0qdrlfGE%3D&amp;reserved=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csd.si/files/UNHCR%20Smernice%20Ocenjevanje%20in%20dolo%C4%8Danje%20najve%C4%8Dje%20otrokove%20koristi%202021.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scsd.si/files/Katalog_nalog_CSD_2024_ZSV_in_ZDOsk-1.pdf" TargetMode="External"/><Relationship Id="rId4" Type="http://schemas.openxmlformats.org/officeDocument/2006/relationships/hyperlink" Target="https://www.scsd.si/files/Delo_s_prisilno_razseljenimi_osebami_-_prirocnik_z_CSD.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csd.si/files/Delo_s_prisilno_razseljenimi_osebami_-_prirocnik_z_CSD.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csd.si/files/UNHCR%20Smernice%20Ocenjevanje%20in%20dolo%C4%8Danje%20najve%C4%8Dje%20otrokove%20koristi%202021.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scsd.si/files/Delo_s_prisilno_razseljenimi_osebami_-_prirocnik_z_CSD.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hcr.org/europe/media/bi-annual-fact-sheet-2025-09-slovenia"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scsd.si/files/Delo_s_prisilno_razseljenimi_osebami_-_prirocnik_z_CSD.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unhcr.org/media/guidelines-supervised-independent-living-unaccompanied-children#:~:text=This%20guideline%20seeks%20to%20assist%20UNHCR%20and%20partner,arrangements%2C%20and%20monitoring%20and%20follow-up%20for%20unaccompanied%20childre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hrw.org/world-report/2025/country-chapters/egypt" TargetMode="External"/><Relationship Id="rId3" Type="http://schemas.openxmlformats.org/officeDocument/2006/relationships/hyperlink" Target="https://www.frontex.europa.eu/media-centre/news/news-release/eu-external-borders-irregular-crossings-drop-by-20-in-first-half-of-2025-CUpZ5o#:~:text=In%20the%20first%20half%20of%202025%2C%20irregular%20crossings,routes%2C%20according%20to%20preliminary%20figures%20collected%20by%20Frontex%2A." TargetMode="External"/><Relationship Id="rId7" Type="http://schemas.openxmlformats.org/officeDocument/2006/relationships/hyperlink" Target="https://euaa.europa.eu/sites/default/files/publications/2024-07/2024_07_EUAA_COI_Report_Bangladesh-Country_Focus.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hrw.org/world-report/2025/country-chapters/bangladesh" TargetMode="External"/><Relationship Id="rId11" Type="http://schemas.openxmlformats.org/officeDocument/2006/relationships/hyperlink" Target="https://ecre.org/wp-content/uploads/2025/06/AIDA-Country-Report-on-Egypt_EN.pdf" TargetMode="External"/><Relationship Id="rId5" Type="http://schemas.openxmlformats.org/officeDocument/2006/relationships/hyperlink" Target="https://euaa.europa.eu/publications/coi-report-afghanistan-country-focus-1" TargetMode="External"/><Relationship Id="rId10" Type="http://schemas.openxmlformats.org/officeDocument/2006/relationships/hyperlink" Target="https://euaa.europa.eu/publications/migration-drivers-report-egypt-country-origin" TargetMode="External"/><Relationship Id="rId4" Type="http://schemas.openxmlformats.org/officeDocument/2006/relationships/hyperlink" Target="https://www.hrw.org/world-report/2025/country-chapters/afghanistan" TargetMode="External"/><Relationship Id="rId9" Type="http://schemas.openxmlformats.org/officeDocument/2006/relationships/hyperlink" Target="https://www.unicef.org/egypt/media/12471/file/EGYPT%20COUNTRY%20BRIEF,%20DECEMBER%202024%20OF%20CHILDREN%20AND%20ADOLESCENTS%20Situation.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fworld.org/legal/general/crc/2005/en/3804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lvl="0"/>
            <a:endParaRPr lang="sl-SI" sz="1200" kern="1200" dirty="0">
              <a:solidFill>
                <a:schemeClr val="tx1"/>
              </a:solidFill>
              <a:effectLst/>
              <a:latin typeface="+mn-lt"/>
              <a:ea typeface="+mn-ea"/>
              <a:cs typeface="+mn-cs"/>
            </a:endParaRPr>
          </a:p>
          <a:p>
            <a:pPr lvl="0"/>
            <a:endParaRPr lang="sl-SI"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 High Commissioner for Refugees (UNHCR), </a:t>
            </a:r>
            <a:r>
              <a:rPr lang="en-US" sz="1200" i="1" kern="1200" dirty="0">
                <a:solidFill>
                  <a:schemeClr val="tx1"/>
                </a:solidFill>
                <a:effectLst/>
                <a:latin typeface="+mn-lt"/>
                <a:ea typeface="+mn-ea"/>
                <a:cs typeface="+mn-cs"/>
              </a:rPr>
              <a:t>UNHCR Advocacy Brief: Legal counselling, legal assistance, and representation under the European Union Pact on Migration and Asylum</a:t>
            </a:r>
            <a:r>
              <a:rPr lang="en-US" sz="1200" kern="1200" dirty="0">
                <a:solidFill>
                  <a:schemeClr val="tx1"/>
                </a:solidFill>
                <a:effectLst/>
                <a:latin typeface="+mn-lt"/>
                <a:ea typeface="+mn-ea"/>
                <a:cs typeface="+mn-cs"/>
              </a:rPr>
              <a:t>, September 2025, </a:t>
            </a:r>
            <a:r>
              <a:rPr lang="en-US" sz="1200" u="sng" kern="1200" dirty="0">
                <a:solidFill>
                  <a:schemeClr val="tx1"/>
                </a:solidFill>
                <a:effectLst/>
                <a:latin typeface="+mn-lt"/>
                <a:ea typeface="+mn-ea"/>
                <a:cs typeface="+mn-cs"/>
                <a:hlinkClick r:id="rId3" tooltip="Original URL:https://www.refworld.org/legal/intlegcomments/unhcr/2025/en/150577Click to follow link."/>
              </a:rPr>
              <a:t>https://www.refworld.org/legal/intlegcomments/unhcr/2025/en/150577</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 High Commissioner for Refugees (UNHCR), </a:t>
            </a:r>
            <a:r>
              <a:rPr lang="en-US" sz="1200" i="1" kern="1200" dirty="0">
                <a:solidFill>
                  <a:schemeClr val="tx1"/>
                </a:solidFill>
                <a:effectLst/>
                <a:latin typeface="+mn-lt"/>
                <a:ea typeface="+mn-ea"/>
                <a:cs typeface="+mn-cs"/>
              </a:rPr>
              <a:t>UNHCR Advocacy Brief: Independent National Monitoring Mechanisms under the European Union Pact on Migration and Asylum</a:t>
            </a:r>
            <a:r>
              <a:rPr lang="en-US" sz="1200" kern="1200" dirty="0">
                <a:solidFill>
                  <a:schemeClr val="tx1"/>
                </a:solidFill>
                <a:effectLst/>
                <a:latin typeface="+mn-lt"/>
                <a:ea typeface="+mn-ea"/>
                <a:cs typeface="+mn-cs"/>
              </a:rPr>
              <a:t>, September 2025, </a:t>
            </a:r>
            <a:r>
              <a:rPr lang="en-US" sz="1200" u="sng" kern="1200" dirty="0">
                <a:solidFill>
                  <a:schemeClr val="tx1"/>
                </a:solidFill>
                <a:effectLst/>
                <a:latin typeface="+mn-lt"/>
                <a:ea typeface="+mn-ea"/>
                <a:cs typeface="+mn-cs"/>
                <a:hlinkClick r:id="rId4" tooltip="Original URL:https://www.refworld.org/legal/intlegcomments/unhcr/2025/en/150578Click to follow link."/>
              </a:rPr>
              <a:t>https://www.refworld.org/legal/intlegcomments/unhcr/2025/en/150578</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 High Commissioner for Refugees (UNHCR), </a:t>
            </a:r>
            <a:r>
              <a:rPr lang="en-US" sz="1200" i="1" kern="1200" dirty="0">
                <a:solidFill>
                  <a:schemeClr val="tx1"/>
                </a:solidFill>
                <a:effectLst/>
                <a:latin typeface="+mn-lt"/>
                <a:ea typeface="+mn-ea"/>
                <a:cs typeface="+mn-cs"/>
              </a:rPr>
              <a:t>UNHCR Advocacy Brief: Restrictions of movement, detention and alternatives to detention under the European Union Pact on Migration and Asylum</a:t>
            </a:r>
            <a:r>
              <a:rPr lang="en-US" sz="1200" kern="1200" dirty="0">
                <a:solidFill>
                  <a:schemeClr val="tx1"/>
                </a:solidFill>
                <a:effectLst/>
                <a:latin typeface="+mn-lt"/>
                <a:ea typeface="+mn-ea"/>
                <a:cs typeface="+mn-cs"/>
              </a:rPr>
              <a:t>, September 2025, </a:t>
            </a:r>
            <a:r>
              <a:rPr lang="en-US" sz="1200" u="sng" kern="1200" dirty="0">
                <a:solidFill>
                  <a:schemeClr val="tx1"/>
                </a:solidFill>
                <a:effectLst/>
                <a:latin typeface="+mn-lt"/>
                <a:ea typeface="+mn-ea"/>
                <a:cs typeface="+mn-cs"/>
                <a:hlinkClick r:id="rId5" tooltip="Original URL:https://www.refworld.org/legal/intlegcomments/unhcr/2025/en/150579Click to follow link."/>
              </a:rPr>
              <a:t>https://www.refworld.org/legal/intlegcomments/unhcr/2025/en/150579</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 High Commissioner for Refugees (UNHCR), </a:t>
            </a:r>
            <a:r>
              <a:rPr lang="en-US" sz="1200" i="1" kern="1200" dirty="0">
                <a:solidFill>
                  <a:schemeClr val="tx1"/>
                </a:solidFill>
                <a:effectLst/>
                <a:latin typeface="+mn-lt"/>
                <a:ea typeface="+mn-ea"/>
                <a:cs typeface="+mn-cs"/>
              </a:rPr>
              <a:t>UNHCR Advocacy Brief: Screening and identification of persons with vulnerabilities under the European Union Pact on Migration and Asylum</a:t>
            </a:r>
            <a:r>
              <a:rPr lang="en-US" sz="1200" kern="1200" dirty="0">
                <a:solidFill>
                  <a:schemeClr val="tx1"/>
                </a:solidFill>
                <a:effectLst/>
                <a:latin typeface="+mn-lt"/>
                <a:ea typeface="+mn-ea"/>
                <a:cs typeface="+mn-cs"/>
              </a:rPr>
              <a:t>, September 2025, </a:t>
            </a:r>
            <a:r>
              <a:rPr lang="en-US" sz="1200" u="sng" kern="1200" dirty="0">
                <a:solidFill>
                  <a:schemeClr val="tx1"/>
                </a:solidFill>
                <a:effectLst/>
                <a:latin typeface="+mn-lt"/>
                <a:ea typeface="+mn-ea"/>
                <a:cs typeface="+mn-cs"/>
                <a:hlinkClick r:id="rId6" tooltip="Original URL:https://www.refworld.org/legal/intlegcomments/unhcr/2025/en/150580Click to follow link."/>
              </a:rPr>
              <a:t>https://www.refworld.org/legal/intlegcomments/unhcr/2025/en/150580</a:t>
            </a:r>
            <a:endParaRPr lang="en-US" sz="1200" kern="1200" dirty="0">
              <a:solidFill>
                <a:schemeClr val="tx1"/>
              </a:solidFill>
              <a:effectLst/>
              <a:latin typeface="+mn-lt"/>
              <a:ea typeface="+mn-ea"/>
              <a:cs typeface="+mn-cs"/>
            </a:endParaRPr>
          </a:p>
          <a:p>
            <a:endParaRPr lang="en-US" dirty="0"/>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1</a:t>
            </a:fld>
            <a:endParaRPr lang="en-US"/>
          </a:p>
        </p:txBody>
      </p:sp>
    </p:spTree>
    <p:extLst>
      <p:ext uri="{BB962C8B-B14F-4D97-AF65-F5344CB8AC3E}">
        <p14:creationId xmlns:p14="http://schemas.microsoft.com/office/powerpoint/2010/main" val="618350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10</a:t>
            </a:fld>
            <a:endParaRPr lang="en-US"/>
          </a:p>
        </p:txBody>
      </p:sp>
    </p:spTree>
    <p:extLst>
      <p:ext uri="{BB962C8B-B14F-4D97-AF65-F5344CB8AC3E}">
        <p14:creationId xmlns:p14="http://schemas.microsoft.com/office/powerpoint/2010/main" val="1442276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11</a:t>
            </a:fld>
            <a:endParaRPr lang="en-US"/>
          </a:p>
        </p:txBody>
      </p:sp>
    </p:spTree>
    <p:extLst>
      <p:ext uri="{BB962C8B-B14F-4D97-AF65-F5344CB8AC3E}">
        <p14:creationId xmlns:p14="http://schemas.microsoft.com/office/powerpoint/2010/main" val="2387683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b="1" dirty="0"/>
              <a:t>Primer </a:t>
            </a:r>
            <a:r>
              <a:rPr lang="en-US" b="1" dirty="0" err="1"/>
              <a:t>iz</a:t>
            </a:r>
            <a:r>
              <a:rPr lang="en-US" b="1" dirty="0"/>
              <a:t> </a:t>
            </a:r>
            <a:r>
              <a:rPr lang="en-US" b="1" dirty="0" err="1"/>
              <a:t>prakse</a:t>
            </a:r>
            <a:r>
              <a:rPr lang="en-US" b="1" dirty="0"/>
              <a:t> – </a:t>
            </a:r>
            <a:r>
              <a:rPr lang="en-US" b="1" dirty="0" err="1"/>
              <a:t>intersekcionalnost</a:t>
            </a:r>
            <a:endParaRPr lang="en-US" b="1" dirty="0"/>
          </a:p>
          <a:p>
            <a:r>
              <a:rPr lang="en-US" b="1" dirty="0"/>
              <a:t>15-letna </a:t>
            </a:r>
            <a:r>
              <a:rPr lang="en-US" b="1" dirty="0" err="1"/>
              <a:t>deklica</a:t>
            </a:r>
            <a:r>
              <a:rPr lang="en-US" b="1" dirty="0"/>
              <a:t> </a:t>
            </a:r>
            <a:r>
              <a:rPr lang="en-US" b="1" dirty="0" err="1"/>
              <a:t>iz</a:t>
            </a:r>
            <a:r>
              <a:rPr lang="en-US" b="1" dirty="0"/>
              <a:t> </a:t>
            </a:r>
            <a:r>
              <a:rPr lang="en-US" b="1" dirty="0" err="1"/>
              <a:t>Afganistana</a:t>
            </a:r>
            <a:r>
              <a:rPr lang="en-US" b="1" dirty="0"/>
              <a:t>, </a:t>
            </a:r>
            <a:r>
              <a:rPr lang="en-US" b="1" dirty="0" err="1"/>
              <a:t>brez</a:t>
            </a:r>
            <a:r>
              <a:rPr lang="en-US" b="1" dirty="0"/>
              <a:t> </a:t>
            </a:r>
            <a:r>
              <a:rPr lang="en-US" b="1" dirty="0" err="1"/>
              <a:t>spremstva</a:t>
            </a:r>
            <a:endParaRPr lang="en-US" dirty="0"/>
          </a:p>
          <a:p>
            <a:pPr lvl="1"/>
            <a:r>
              <a:rPr lang="en-US" dirty="0" err="1"/>
              <a:t>Ranljivost</a:t>
            </a:r>
            <a:r>
              <a:rPr lang="en-US" dirty="0"/>
              <a:t> </a:t>
            </a:r>
            <a:r>
              <a:rPr lang="en-US" dirty="0" err="1"/>
              <a:t>kot</a:t>
            </a:r>
            <a:r>
              <a:rPr lang="en-US" dirty="0"/>
              <a:t> </a:t>
            </a:r>
            <a:r>
              <a:rPr lang="en-US" dirty="0" err="1"/>
              <a:t>otrok</a:t>
            </a:r>
            <a:r>
              <a:rPr lang="en-US" dirty="0"/>
              <a:t> (</a:t>
            </a:r>
            <a:r>
              <a:rPr lang="en-US" dirty="0" err="1"/>
              <a:t>mladoletna</a:t>
            </a:r>
            <a:r>
              <a:rPr lang="en-US" dirty="0"/>
              <a:t>, </a:t>
            </a:r>
            <a:r>
              <a:rPr lang="en-US" dirty="0" err="1"/>
              <a:t>brez</a:t>
            </a:r>
            <a:r>
              <a:rPr lang="en-US" dirty="0"/>
              <a:t> </a:t>
            </a:r>
            <a:r>
              <a:rPr lang="en-US" dirty="0" err="1"/>
              <a:t>starševske</a:t>
            </a:r>
            <a:r>
              <a:rPr lang="en-US" dirty="0"/>
              <a:t> </a:t>
            </a:r>
            <a:r>
              <a:rPr lang="en-US" dirty="0" err="1"/>
              <a:t>podpore</a:t>
            </a:r>
            <a:r>
              <a:rPr lang="en-US" dirty="0"/>
              <a:t>)</a:t>
            </a:r>
          </a:p>
          <a:p>
            <a:pPr lvl="1"/>
            <a:r>
              <a:rPr lang="en-US" dirty="0" err="1"/>
              <a:t>Ranljivost</a:t>
            </a:r>
            <a:r>
              <a:rPr lang="en-US" dirty="0"/>
              <a:t> </a:t>
            </a:r>
            <a:r>
              <a:rPr lang="en-US" dirty="0" err="1"/>
              <a:t>kot</a:t>
            </a:r>
            <a:r>
              <a:rPr lang="en-US" dirty="0"/>
              <a:t> </a:t>
            </a:r>
            <a:r>
              <a:rPr lang="en-US" dirty="0" err="1"/>
              <a:t>dekle</a:t>
            </a:r>
            <a:r>
              <a:rPr lang="en-US" dirty="0"/>
              <a:t> (</a:t>
            </a:r>
            <a:r>
              <a:rPr lang="en-US" dirty="0" err="1"/>
              <a:t>tveganje</a:t>
            </a:r>
            <a:r>
              <a:rPr lang="en-US" dirty="0"/>
              <a:t> za </a:t>
            </a:r>
            <a:r>
              <a:rPr lang="en-US" dirty="0" err="1"/>
              <a:t>spolno</a:t>
            </a:r>
            <a:r>
              <a:rPr lang="en-US" dirty="0"/>
              <a:t> </a:t>
            </a:r>
            <a:r>
              <a:rPr lang="en-US" dirty="0" err="1"/>
              <a:t>nasilje</a:t>
            </a:r>
            <a:r>
              <a:rPr lang="en-US" dirty="0"/>
              <a:t>, </a:t>
            </a:r>
            <a:r>
              <a:rPr lang="en-US" dirty="0" err="1"/>
              <a:t>zgodnje</a:t>
            </a:r>
            <a:r>
              <a:rPr lang="en-US" dirty="0"/>
              <a:t> </a:t>
            </a:r>
            <a:r>
              <a:rPr lang="en-US" dirty="0" err="1"/>
              <a:t>poroke</a:t>
            </a:r>
            <a:r>
              <a:rPr lang="en-US" dirty="0"/>
              <a:t>)</a:t>
            </a:r>
          </a:p>
          <a:p>
            <a:pPr lvl="1"/>
            <a:r>
              <a:rPr lang="en-US" dirty="0" err="1"/>
              <a:t>Migrantski</a:t>
            </a:r>
            <a:r>
              <a:rPr lang="en-US" dirty="0"/>
              <a:t>/</a:t>
            </a:r>
            <a:r>
              <a:rPr lang="en-US" dirty="0" err="1"/>
              <a:t>begunski</a:t>
            </a:r>
            <a:r>
              <a:rPr lang="en-US" dirty="0"/>
              <a:t> status (</a:t>
            </a:r>
            <a:r>
              <a:rPr lang="en-US" dirty="0" err="1"/>
              <a:t>nepoznavanje</a:t>
            </a:r>
            <a:r>
              <a:rPr lang="en-US" dirty="0"/>
              <a:t> </a:t>
            </a:r>
            <a:r>
              <a:rPr lang="en-US" dirty="0" err="1"/>
              <a:t>jezika</a:t>
            </a:r>
            <a:r>
              <a:rPr lang="en-US" dirty="0"/>
              <a:t>, </a:t>
            </a:r>
            <a:r>
              <a:rPr lang="en-US" dirty="0" err="1"/>
              <a:t>omejen</a:t>
            </a:r>
            <a:r>
              <a:rPr lang="en-US" dirty="0"/>
              <a:t> </a:t>
            </a:r>
            <a:r>
              <a:rPr lang="en-US" dirty="0" err="1"/>
              <a:t>dostop</a:t>
            </a:r>
            <a:r>
              <a:rPr lang="en-US" dirty="0"/>
              <a:t> do </a:t>
            </a:r>
            <a:r>
              <a:rPr lang="en-US" dirty="0" err="1"/>
              <a:t>pravic</a:t>
            </a:r>
            <a:r>
              <a:rPr lang="en-US" dirty="0"/>
              <a:t>)</a:t>
            </a:r>
          </a:p>
          <a:p>
            <a:pPr lvl="1"/>
            <a:r>
              <a:rPr lang="en-US" dirty="0" err="1"/>
              <a:t>Travmatične</a:t>
            </a:r>
            <a:r>
              <a:rPr lang="en-US" dirty="0"/>
              <a:t> </a:t>
            </a:r>
            <a:r>
              <a:rPr lang="en-US" dirty="0" err="1"/>
              <a:t>izkušnje</a:t>
            </a:r>
            <a:r>
              <a:rPr lang="en-US" dirty="0"/>
              <a:t> </a:t>
            </a:r>
            <a:r>
              <a:rPr lang="en-US" dirty="0" err="1"/>
              <a:t>na</a:t>
            </a:r>
            <a:r>
              <a:rPr lang="en-US" dirty="0"/>
              <a:t> </a:t>
            </a:r>
            <a:r>
              <a:rPr lang="en-US" dirty="0" err="1"/>
              <a:t>poti</a:t>
            </a:r>
            <a:r>
              <a:rPr lang="en-US" dirty="0"/>
              <a:t> (</a:t>
            </a:r>
            <a:r>
              <a:rPr lang="en-US" dirty="0" err="1"/>
              <a:t>nasilje</a:t>
            </a:r>
            <a:r>
              <a:rPr lang="en-US" dirty="0"/>
              <a:t>, </a:t>
            </a:r>
            <a:r>
              <a:rPr lang="en-US" dirty="0" err="1"/>
              <a:t>izkoriščanje</a:t>
            </a:r>
            <a:r>
              <a:rPr lang="en-US" dirty="0"/>
              <a:t>)</a:t>
            </a:r>
            <a:endParaRPr lang="sl-SI" dirty="0"/>
          </a:p>
          <a:p>
            <a:pPr lvl="1"/>
            <a:endParaRPr lang="sl-SI" dirty="0"/>
          </a:p>
          <a:p>
            <a:pPr lvl="1"/>
            <a:r>
              <a:rPr lang="en-US" dirty="0"/>
              <a:t> </a:t>
            </a:r>
            <a:r>
              <a:rPr lang="en-US" dirty="0" err="1"/>
              <a:t>Če</a:t>
            </a:r>
            <a:r>
              <a:rPr lang="en-US" dirty="0"/>
              <a:t> bi </a:t>
            </a:r>
            <a:r>
              <a:rPr lang="en-US" dirty="0" err="1"/>
              <a:t>obravnavali</a:t>
            </a:r>
            <a:r>
              <a:rPr lang="en-US" dirty="0"/>
              <a:t> le </a:t>
            </a:r>
            <a:r>
              <a:rPr lang="en-US" dirty="0" err="1"/>
              <a:t>en</a:t>
            </a:r>
            <a:r>
              <a:rPr lang="en-US" dirty="0"/>
              <a:t> </a:t>
            </a:r>
            <a:r>
              <a:rPr lang="en-US" dirty="0" err="1"/>
              <a:t>vidik</a:t>
            </a:r>
            <a:r>
              <a:rPr lang="en-US" dirty="0"/>
              <a:t> (</a:t>
            </a:r>
            <a:r>
              <a:rPr lang="en-US" dirty="0" err="1"/>
              <a:t>npr</a:t>
            </a:r>
            <a:r>
              <a:rPr lang="en-US" dirty="0"/>
              <a:t>. starost), bi </a:t>
            </a:r>
            <a:r>
              <a:rPr lang="en-US" dirty="0" err="1"/>
              <a:t>spregledali</a:t>
            </a:r>
            <a:r>
              <a:rPr lang="en-US" dirty="0"/>
              <a:t> </a:t>
            </a:r>
            <a:r>
              <a:rPr lang="en-US" dirty="0" err="1"/>
              <a:t>druge</a:t>
            </a:r>
            <a:r>
              <a:rPr lang="en-US" dirty="0"/>
              <a:t> </a:t>
            </a:r>
            <a:r>
              <a:rPr lang="en-US" dirty="0" err="1"/>
              <a:t>pomembne</a:t>
            </a:r>
            <a:r>
              <a:rPr lang="en-US" dirty="0"/>
              <a:t> </a:t>
            </a:r>
            <a:r>
              <a:rPr lang="en-US" dirty="0" err="1"/>
              <a:t>potrebe</a:t>
            </a:r>
            <a:r>
              <a:rPr lang="en-US" dirty="0"/>
              <a:t> in </a:t>
            </a:r>
            <a:r>
              <a:rPr lang="en-US" dirty="0" err="1"/>
              <a:t>tveganja</a:t>
            </a:r>
            <a:r>
              <a:rPr lang="en-US" dirty="0"/>
              <a:t>.</a:t>
            </a:r>
            <a:br>
              <a:rPr lang="en-US" dirty="0"/>
            </a:br>
            <a:endParaRPr lang="sl-SI" dirty="0"/>
          </a:p>
          <a:p>
            <a:pPr lvl="1"/>
            <a:r>
              <a:rPr lang="en-US" b="1" dirty="0" err="1"/>
              <a:t>Intersekcionalni</a:t>
            </a:r>
            <a:r>
              <a:rPr lang="en-US" b="1" dirty="0"/>
              <a:t> </a:t>
            </a:r>
            <a:r>
              <a:rPr lang="en-US" b="1" dirty="0" err="1"/>
              <a:t>pristop</a:t>
            </a:r>
            <a:r>
              <a:rPr lang="en-US" dirty="0"/>
              <a:t> </a:t>
            </a:r>
            <a:r>
              <a:rPr lang="en-US" dirty="0" err="1"/>
              <a:t>omogoča</a:t>
            </a:r>
            <a:r>
              <a:rPr lang="en-US" dirty="0"/>
              <a:t> </a:t>
            </a:r>
            <a:r>
              <a:rPr lang="en-US" dirty="0" err="1"/>
              <a:t>oblikovanje</a:t>
            </a:r>
            <a:r>
              <a:rPr lang="en-US" dirty="0"/>
              <a:t> </a:t>
            </a:r>
            <a:r>
              <a:rPr lang="en-US" b="1" dirty="0" err="1"/>
              <a:t>celostne</a:t>
            </a:r>
            <a:r>
              <a:rPr lang="en-US" b="1" dirty="0"/>
              <a:t> </a:t>
            </a:r>
            <a:r>
              <a:rPr lang="en-US" b="1" dirty="0" err="1"/>
              <a:t>podpore</a:t>
            </a:r>
            <a:r>
              <a:rPr lang="en-US" dirty="0"/>
              <a:t> – varna </a:t>
            </a:r>
            <a:r>
              <a:rPr lang="en-US" dirty="0" err="1"/>
              <a:t>nastanitev</a:t>
            </a:r>
            <a:r>
              <a:rPr lang="en-US" dirty="0"/>
              <a:t>, </a:t>
            </a:r>
            <a:r>
              <a:rPr lang="en-US" dirty="0" err="1"/>
              <a:t>psihosocialna</a:t>
            </a:r>
            <a:r>
              <a:rPr lang="en-US" dirty="0"/>
              <a:t> </a:t>
            </a:r>
            <a:r>
              <a:rPr lang="en-US" dirty="0" err="1"/>
              <a:t>pomoč</a:t>
            </a:r>
            <a:r>
              <a:rPr lang="en-US" dirty="0"/>
              <a:t>, </a:t>
            </a:r>
            <a:r>
              <a:rPr lang="en-US" dirty="0" err="1"/>
              <a:t>dostop</a:t>
            </a:r>
            <a:r>
              <a:rPr lang="en-US" dirty="0"/>
              <a:t> do </a:t>
            </a:r>
            <a:r>
              <a:rPr lang="en-US" dirty="0" err="1"/>
              <a:t>izobraževanja</a:t>
            </a:r>
            <a:r>
              <a:rPr lang="en-US" dirty="0"/>
              <a:t>, </a:t>
            </a:r>
            <a:r>
              <a:rPr lang="en-US" dirty="0" err="1"/>
              <a:t>zaščita</a:t>
            </a:r>
            <a:r>
              <a:rPr lang="en-US" dirty="0"/>
              <a:t> pred </a:t>
            </a:r>
            <a:r>
              <a:rPr lang="en-US" dirty="0" err="1"/>
              <a:t>izkoriščanjem</a:t>
            </a:r>
            <a:r>
              <a:rPr lang="en-US" dirty="0"/>
              <a:t>.</a:t>
            </a:r>
          </a:p>
          <a:p>
            <a:endParaRPr lang="en-US" dirty="0"/>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12</a:t>
            </a:fld>
            <a:endParaRPr lang="en-US"/>
          </a:p>
        </p:txBody>
      </p:sp>
    </p:spTree>
    <p:extLst>
      <p:ext uri="{BB962C8B-B14F-4D97-AF65-F5344CB8AC3E}">
        <p14:creationId xmlns:p14="http://schemas.microsoft.com/office/powerpoint/2010/main" val="176464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450"/>
              </a:spcBef>
              <a:spcAft>
                <a:spcPts val="900"/>
              </a:spcAft>
              <a:buClr>
                <a:srgbClr val="0070C0"/>
              </a:buClr>
              <a:buFont typeface="Wingdings" panose="05000000000000000000" pitchFamily="2" charset="2"/>
              <a:buChar char="q"/>
            </a:pPr>
            <a:r>
              <a:rPr lang="sl-SI" sz="1200" dirty="0">
                <a:latin typeface="Arial" panose="020B0604020202020204" pitchFamily="34" charset="0"/>
                <a:cs typeface="Arial" panose="020B0604020202020204" pitchFamily="34" charset="0"/>
              </a:rPr>
              <a:t>BIP je postopek vodenja primerov za otroke, ki so prosilci za azil, otroke begunce ali druge otroke in kjer je zaznati povečano </a:t>
            </a:r>
            <a:r>
              <a:rPr lang="sl-SI" sz="1200" b="1" dirty="0">
                <a:latin typeface="Arial" panose="020B0604020202020204" pitchFamily="34" charset="0"/>
                <a:cs typeface="Arial" panose="020B0604020202020204" pitchFamily="34" charset="0"/>
              </a:rPr>
              <a:t>tveganje</a:t>
            </a:r>
            <a:r>
              <a:rPr lang="sl-SI" sz="1200" dirty="0">
                <a:latin typeface="Arial" panose="020B0604020202020204" pitchFamily="34" charset="0"/>
                <a:cs typeface="Arial" panose="020B0604020202020204" pitchFamily="34" charset="0"/>
              </a:rPr>
              <a:t> ali obstajajo posebne </a:t>
            </a:r>
            <a:r>
              <a:rPr lang="sl-SI" sz="1200" b="1" dirty="0">
                <a:latin typeface="Arial" panose="020B0604020202020204" pitchFamily="34" charset="0"/>
                <a:cs typeface="Arial" panose="020B0604020202020204" pitchFamily="34" charset="0"/>
              </a:rPr>
              <a:t>okoliščine</a:t>
            </a:r>
            <a:r>
              <a:rPr lang="sl-SI" sz="1200" dirty="0">
                <a:latin typeface="Arial" panose="020B0604020202020204" pitchFamily="34" charset="0"/>
                <a:cs typeface="Arial" panose="020B0604020202020204" pitchFamily="34" charset="0"/>
              </a:rPr>
              <a:t>. </a:t>
            </a:r>
          </a:p>
          <a:p>
            <a:pPr marL="342900" indent="-342900">
              <a:spcBef>
                <a:spcPts val="450"/>
              </a:spcBef>
              <a:spcAft>
                <a:spcPts val="900"/>
              </a:spcAft>
              <a:buClr>
                <a:srgbClr val="0070C0"/>
              </a:buClr>
              <a:buFont typeface="Wingdings" panose="05000000000000000000" pitchFamily="2" charset="2"/>
              <a:buChar char="q"/>
            </a:pPr>
            <a:r>
              <a:rPr lang="sl-SI" sz="1200" b="1" dirty="0">
                <a:latin typeface="Arial" panose="020B0604020202020204" pitchFamily="34" charset="0"/>
                <a:cs typeface="Arial" panose="020B0604020202020204" pitchFamily="34" charset="0"/>
              </a:rPr>
              <a:t>BIA </a:t>
            </a:r>
            <a:r>
              <a:rPr lang="sl-SI" sz="1200" dirty="0">
                <a:latin typeface="Arial" panose="020B0604020202020204" pitchFamily="34" charset="0"/>
                <a:cs typeface="Arial" panose="020B0604020202020204" pitchFamily="34" charset="0"/>
              </a:rPr>
              <a:t>in</a:t>
            </a:r>
            <a:r>
              <a:rPr lang="sl-SI" sz="1200" b="1" dirty="0">
                <a:latin typeface="Arial" panose="020B0604020202020204" pitchFamily="34" charset="0"/>
                <a:cs typeface="Arial" panose="020B0604020202020204" pitchFamily="34" charset="0"/>
              </a:rPr>
              <a:t> BID</a:t>
            </a:r>
            <a:r>
              <a:rPr lang="sl-SI" sz="1200" dirty="0">
                <a:latin typeface="Arial" panose="020B0604020202020204" pitchFamily="34" charset="0"/>
                <a:cs typeface="Arial" panose="020B0604020202020204" pitchFamily="34" charset="0"/>
              </a:rPr>
              <a:t> sta elementa </a:t>
            </a:r>
            <a:r>
              <a:rPr lang="sl-SI" sz="1200" b="1" dirty="0">
                <a:latin typeface="Arial" panose="020B0604020202020204" pitchFamily="34" charset="0"/>
                <a:cs typeface="Arial" panose="020B0604020202020204" pitchFamily="34" charset="0"/>
              </a:rPr>
              <a:t>BIP</a:t>
            </a:r>
            <a:r>
              <a:rPr lang="sl-SI" sz="1200" dirty="0">
                <a:latin typeface="Arial" panose="020B0604020202020204" pitchFamily="34" charset="0"/>
                <a:cs typeface="Arial" panose="020B0604020202020204" pitchFamily="34" charset="0"/>
              </a:rPr>
              <a:t> in se lahko prične kadarkoli tekom BIP procesa. </a:t>
            </a:r>
            <a:endParaRPr lang="en-GB" sz="1200" dirty="0">
              <a:latin typeface="Arial" panose="020B0604020202020204" pitchFamily="34" charset="0"/>
              <a:cs typeface="Arial" panose="020B0604020202020204" pitchFamily="34" charset="0"/>
            </a:endParaRPr>
          </a:p>
          <a:p>
            <a:pPr marL="342900" indent="-342900">
              <a:spcBef>
                <a:spcPts val="450"/>
              </a:spcBef>
              <a:spcAft>
                <a:spcPts val="900"/>
              </a:spcAft>
              <a:buClr>
                <a:srgbClr val="0070C0"/>
              </a:buClr>
              <a:buFont typeface="Wingdings" panose="05000000000000000000" pitchFamily="2" charset="2"/>
              <a:buChar char="q"/>
            </a:pPr>
            <a:r>
              <a:rPr lang="sl-SI" sz="1200" dirty="0">
                <a:latin typeface="Arial" panose="020B0604020202020204" pitchFamily="34" charset="0"/>
                <a:cs typeface="Arial" panose="020B0604020202020204" pitchFamily="34" charset="0"/>
              </a:rPr>
              <a:t>V določenih primerih se BIP izvaja </a:t>
            </a:r>
            <a:r>
              <a:rPr lang="sl-SI" sz="1200" b="1" dirty="0">
                <a:latin typeface="Arial" panose="020B0604020202020204" pitchFamily="34" charset="0"/>
                <a:cs typeface="Arial" panose="020B0604020202020204" pitchFamily="34" charset="0"/>
              </a:rPr>
              <a:t>tudi za mlade </a:t>
            </a:r>
            <a:r>
              <a:rPr lang="sl-SI" sz="1200" dirty="0">
                <a:latin typeface="Arial" panose="020B0604020202020204" pitchFamily="34" charset="0"/>
                <a:cs typeface="Arial" panose="020B0604020202020204" pitchFamily="34" charset="0"/>
              </a:rPr>
              <a:t>v starostni skupini 18 – 21 let. </a:t>
            </a:r>
          </a:p>
          <a:p>
            <a:pPr marL="342900" indent="-342900">
              <a:spcBef>
                <a:spcPts val="450"/>
              </a:spcBef>
              <a:spcAft>
                <a:spcPts val="900"/>
              </a:spcAft>
              <a:buClr>
                <a:srgbClr val="0070C0"/>
              </a:buClr>
              <a:buFont typeface="Wingdings" panose="05000000000000000000" pitchFamily="2" charset="2"/>
              <a:buChar char="q"/>
            </a:pPr>
            <a:r>
              <a:rPr lang="sl-SI" sz="1200" dirty="0">
                <a:latin typeface="Arial" panose="020B0604020202020204" pitchFamily="34" charset="0"/>
                <a:cs typeface="Arial" panose="020B0604020202020204" pitchFamily="34" charset="0"/>
              </a:rPr>
              <a:t>Vedno je potrebno </a:t>
            </a:r>
            <a:r>
              <a:rPr lang="sl-SI" sz="1200" b="1" dirty="0" err="1">
                <a:latin typeface="Arial" panose="020B0604020202020204" pitchFamily="34" charset="0"/>
                <a:cs typeface="Arial" panose="020B0604020202020204" pitchFamily="34" charset="0"/>
              </a:rPr>
              <a:t>prioritizirati</a:t>
            </a:r>
            <a:r>
              <a:rPr lang="sl-SI" sz="1200" dirty="0">
                <a:latin typeface="Arial" panose="020B0604020202020204" pitchFamily="34" charset="0"/>
                <a:cs typeface="Arial" panose="020B0604020202020204" pitchFamily="34" charset="0"/>
              </a:rPr>
              <a:t> otroke, ki se bližajo polnoletnosti. </a:t>
            </a:r>
          </a:p>
          <a:p>
            <a:endParaRPr lang="en-SI" dirty="0"/>
          </a:p>
        </p:txBody>
      </p:sp>
      <p:sp>
        <p:nvSpPr>
          <p:cNvPr id="4" name="Slide Number Placeholder 3"/>
          <p:cNvSpPr>
            <a:spLocks noGrp="1"/>
          </p:cNvSpPr>
          <p:nvPr>
            <p:ph type="sldNum" sz="quarter" idx="5"/>
          </p:nvPr>
        </p:nvSpPr>
        <p:spPr/>
        <p:txBody>
          <a:bodyPr/>
          <a:lstStyle/>
          <a:p>
            <a:fld id="{A220BDFE-3469-40D3-9271-2BBF3B61BCDC}" type="slidenum">
              <a:rPr lang="en-SI" smtClean="0"/>
              <a:t>13</a:t>
            </a:fld>
            <a:endParaRPr lang="en-SI"/>
          </a:p>
        </p:txBody>
      </p:sp>
    </p:spTree>
    <p:extLst>
      <p:ext uri="{BB962C8B-B14F-4D97-AF65-F5344CB8AC3E}">
        <p14:creationId xmlns:p14="http://schemas.microsoft.com/office/powerpoint/2010/main" val="2751995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UNHCR Smernice </a:t>
            </a:r>
            <a:r>
              <a:rPr lang="en-US" sz="1200" dirty="0" err="1">
                <a:hlinkClick r:id="rId3"/>
              </a:rPr>
              <a:t>Ocenjevanje</a:t>
            </a:r>
            <a:r>
              <a:rPr lang="en-US" sz="1200" dirty="0">
                <a:hlinkClick r:id="rId3"/>
              </a:rPr>
              <a:t> in </a:t>
            </a:r>
            <a:r>
              <a:rPr lang="en-US" sz="1200" dirty="0" err="1">
                <a:hlinkClick r:id="rId3"/>
              </a:rPr>
              <a:t>določanje</a:t>
            </a:r>
            <a:r>
              <a:rPr lang="en-US" sz="1200" dirty="0">
                <a:hlinkClick r:id="rId3"/>
              </a:rPr>
              <a:t> </a:t>
            </a:r>
            <a:r>
              <a:rPr lang="en-US" sz="1200" dirty="0" err="1">
                <a:hlinkClick r:id="rId3"/>
              </a:rPr>
              <a:t>največje</a:t>
            </a:r>
            <a:r>
              <a:rPr lang="en-US" sz="1200" dirty="0">
                <a:hlinkClick r:id="rId3"/>
              </a:rPr>
              <a:t> </a:t>
            </a:r>
            <a:r>
              <a:rPr lang="en-US" sz="1200" dirty="0" err="1">
                <a:hlinkClick r:id="rId3"/>
              </a:rPr>
              <a:t>otrokove</a:t>
            </a:r>
            <a:r>
              <a:rPr lang="en-US" sz="1200" dirty="0">
                <a:hlinkClick r:id="rId3"/>
              </a:rPr>
              <a:t> </a:t>
            </a:r>
            <a:r>
              <a:rPr lang="en-US" sz="1200" dirty="0" err="1">
                <a:hlinkClick r:id="rId3"/>
              </a:rPr>
              <a:t>koristi</a:t>
            </a:r>
            <a:r>
              <a:rPr lang="en-US" sz="1200" dirty="0">
                <a:hlinkClick r:id="rId3"/>
              </a:rPr>
              <a:t> 2021.pdf</a:t>
            </a:r>
            <a:endParaRPr lang="sl-SI" sz="1200" dirty="0">
              <a:hlinkClick r:id="rId4"/>
            </a:endParaRPr>
          </a:p>
          <a:p>
            <a:pPr marL="0" indent="0">
              <a:buNone/>
            </a:pPr>
            <a:endParaRPr lang="sl-SI" dirty="0"/>
          </a:p>
          <a:p>
            <a:pPr marL="0" indent="0">
              <a:buNone/>
            </a:pPr>
            <a:endParaRPr lang="sl-SI" dirty="0"/>
          </a:p>
          <a:p>
            <a:pPr marL="0" indent="0">
              <a:buNone/>
            </a:pPr>
            <a:r>
              <a:rPr lang="sl-SI" dirty="0"/>
              <a:t>Leta 1989 je bilo s Konvencijo o otrokovih pravicah (KOP) </a:t>
            </a:r>
            <a:r>
              <a:rPr lang="sl-SI" b="1" dirty="0"/>
              <a:t>načelo največje otrokove koristi formalizirano </a:t>
            </a:r>
            <a:r>
              <a:rPr lang="sl-SI" dirty="0"/>
              <a:t>kot primarni vidik pri vseh odločitvah, ki zadevajo posamezne otroke ali skupine otrok. Glede na naravo in pomembnost interesov otroka, lahko otrokovi interesi prevladajo nad interesi staršev ali drugih oseb.</a:t>
            </a:r>
          </a:p>
          <a:p>
            <a:pPr marL="0" indent="0">
              <a:buNone/>
            </a:pPr>
            <a:r>
              <a:rPr lang="sl-SI" dirty="0"/>
              <a:t>Pojem največje otrokove koristi zajema </a:t>
            </a:r>
            <a:r>
              <a:rPr lang="sl-SI" b="1" dirty="0"/>
              <a:t>vsestransko dobro počutje </a:t>
            </a:r>
            <a:r>
              <a:rPr lang="sl-SI" dirty="0"/>
              <a:t>(</a:t>
            </a:r>
            <a:r>
              <a:rPr lang="sl-SI" dirty="0" err="1"/>
              <a:t>wellbeing</a:t>
            </a:r>
            <a:r>
              <a:rPr lang="sl-SI" dirty="0"/>
              <a:t>) otroka in njegov razvoj v </a:t>
            </a:r>
            <a:r>
              <a:rPr lang="sl-SI" b="1" dirty="0"/>
              <a:t>varnem in stabilnem okolju</a:t>
            </a:r>
            <a:r>
              <a:rPr lang="sl-SI" dirty="0"/>
              <a:t>, ki mu ne škoduje. Načelo največje otrokove korist je </a:t>
            </a:r>
            <a:r>
              <a:rPr lang="sl-SI" b="1" dirty="0"/>
              <a:t>odvisno od individualnih dejavnikov in okoliščin</a:t>
            </a:r>
            <a:r>
              <a:rPr lang="sl-SI" dirty="0"/>
              <a:t>, kot je otrokova starost in stopnja razvoja, želje otroka, prisotnosti ali odsotnosti staršev, vpliva okolja iz katerega otrok izhaja in otrokovih preteklih izkušenj. Načelo največje otrokove koristi </a:t>
            </a:r>
            <a:r>
              <a:rPr lang="sl-SI" b="1" dirty="0"/>
              <a:t>zahteva, da države vzpostavijo postopke in/ali mehanizme</a:t>
            </a:r>
            <a:r>
              <a:rPr lang="sl-SI" dirty="0"/>
              <a:t>, s katerimi </a:t>
            </a:r>
            <a:r>
              <a:rPr lang="sl-SI" b="1" dirty="0"/>
              <a:t>ocenijo in določijo največjo korist vseh otrok</a:t>
            </a:r>
            <a:r>
              <a:rPr lang="sl-SI" dirty="0"/>
              <a:t>, ki sodijo v njihovo pravno pristojnost.</a:t>
            </a:r>
          </a:p>
          <a:p>
            <a:pPr marL="0" indent="0">
              <a:buNone/>
            </a:pPr>
            <a:endParaRPr lang="sl-SI" dirty="0"/>
          </a:p>
          <a:p>
            <a:pPr marL="0" indent="0">
              <a:buNone/>
            </a:pPr>
            <a:r>
              <a:rPr lang="sl-SI" dirty="0"/>
              <a:t>Nacionalni okvir – postopki: </a:t>
            </a:r>
            <a:r>
              <a:rPr lang="en-US" dirty="0">
                <a:hlinkClick r:id="rId5"/>
              </a:rPr>
              <a:t>Katalog_nalog_CSD_2024_ZSV_in_ZDOsk-1.pdf</a:t>
            </a:r>
            <a:r>
              <a:rPr lang="sl-SI" dirty="0"/>
              <a:t> (npr. </a:t>
            </a:r>
            <a:r>
              <a:rPr lang="en-US" dirty="0"/>
              <a:t>1.2.3. </a:t>
            </a:r>
            <a:r>
              <a:rPr lang="en-US" dirty="0" err="1"/>
              <a:t>Mnenje</a:t>
            </a:r>
            <a:r>
              <a:rPr lang="en-US" dirty="0"/>
              <a:t> </a:t>
            </a:r>
            <a:r>
              <a:rPr lang="en-US" dirty="0" err="1"/>
              <a:t>sodišču</a:t>
            </a:r>
            <a:r>
              <a:rPr lang="en-US" dirty="0"/>
              <a:t> v </a:t>
            </a:r>
            <a:r>
              <a:rPr lang="en-US" dirty="0" err="1"/>
              <a:t>sodnih</a:t>
            </a:r>
            <a:r>
              <a:rPr lang="en-US" dirty="0"/>
              <a:t> </a:t>
            </a:r>
            <a:r>
              <a:rPr lang="en-US" dirty="0" err="1"/>
              <a:t>postopkih</a:t>
            </a:r>
            <a:r>
              <a:rPr lang="en-US" dirty="0"/>
              <a:t> za </a:t>
            </a:r>
            <a:r>
              <a:rPr lang="en-US" dirty="0" err="1"/>
              <a:t>varstvo</a:t>
            </a:r>
            <a:r>
              <a:rPr lang="en-US" dirty="0"/>
              <a:t> </a:t>
            </a:r>
            <a:r>
              <a:rPr lang="en-US" dirty="0" err="1"/>
              <a:t>koristi</a:t>
            </a:r>
            <a:r>
              <a:rPr lang="en-US" dirty="0"/>
              <a:t> </a:t>
            </a:r>
            <a:r>
              <a:rPr lang="en-US" dirty="0" err="1"/>
              <a:t>otrok</a:t>
            </a:r>
            <a:r>
              <a:rPr lang="sl-SI" dirty="0"/>
              <a:t>; </a:t>
            </a:r>
            <a:r>
              <a:rPr lang="en-US" dirty="0"/>
              <a:t>1.4.1.B </a:t>
            </a:r>
            <a:r>
              <a:rPr lang="en-US" dirty="0" err="1"/>
              <a:t>Obravnava</a:t>
            </a:r>
            <a:r>
              <a:rPr lang="en-US" dirty="0"/>
              <a:t> </a:t>
            </a:r>
            <a:r>
              <a:rPr lang="en-US" dirty="0" err="1"/>
              <a:t>otrok</a:t>
            </a:r>
            <a:r>
              <a:rPr lang="en-US" dirty="0"/>
              <a:t> in </a:t>
            </a:r>
            <a:r>
              <a:rPr lang="en-US" dirty="0" err="1"/>
              <a:t>mladoletnikov</a:t>
            </a:r>
            <a:r>
              <a:rPr lang="en-US" dirty="0"/>
              <a:t> s </a:t>
            </a:r>
            <a:r>
              <a:rPr lang="en-US" dirty="0" err="1"/>
              <a:t>težavami</a:t>
            </a:r>
            <a:r>
              <a:rPr lang="en-US" dirty="0"/>
              <a:t> v </a:t>
            </a:r>
            <a:r>
              <a:rPr lang="en-US" dirty="0" err="1"/>
              <a:t>odraščanju</a:t>
            </a:r>
            <a:r>
              <a:rPr lang="en-US" dirty="0"/>
              <a:t> (</a:t>
            </a:r>
            <a:r>
              <a:rPr lang="en-US" dirty="0" err="1"/>
              <a:t>brez</a:t>
            </a:r>
            <a:r>
              <a:rPr lang="en-US" dirty="0"/>
              <a:t> KD)</a:t>
            </a:r>
            <a:r>
              <a:rPr lang="sl-SI" dirty="0"/>
              <a:t>)</a:t>
            </a:r>
          </a:p>
          <a:p>
            <a:endParaRPr lang="en-GB" dirty="0"/>
          </a:p>
        </p:txBody>
      </p:sp>
      <p:sp>
        <p:nvSpPr>
          <p:cNvPr id="4" name="Slide Number Placeholder 3"/>
          <p:cNvSpPr>
            <a:spLocks noGrp="1"/>
          </p:cNvSpPr>
          <p:nvPr>
            <p:ph type="sldNum" sz="quarter" idx="5"/>
          </p:nvPr>
        </p:nvSpPr>
        <p:spPr/>
        <p:txBody>
          <a:bodyPr/>
          <a:lstStyle/>
          <a:p>
            <a:fld id="{A509AD5E-1C46-0C49-A4F3-090602B885A6}" type="slidenum">
              <a:rPr lang="en-GB" smtClean="0"/>
              <a:t>14</a:t>
            </a:fld>
            <a:endParaRPr lang="en-GB"/>
          </a:p>
        </p:txBody>
      </p:sp>
    </p:spTree>
    <p:extLst>
      <p:ext uri="{BB962C8B-B14F-4D97-AF65-F5344CB8AC3E}">
        <p14:creationId xmlns:p14="http://schemas.microsoft.com/office/powerpoint/2010/main" val="885577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sz="1200" dirty="0">
                <a:hlinkClick r:id="rId3"/>
              </a:rPr>
              <a:t>Delo_s_prisilno_razseljenimi_osebami_-_prirocnik_z_CSD.pdf</a:t>
            </a:r>
            <a:endParaRPr lang="sl-SI" sz="1200" dirty="0"/>
          </a:p>
          <a:p>
            <a:endParaRPr lang="en-US" dirty="0"/>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15</a:t>
            </a:fld>
            <a:endParaRPr lang="en-US"/>
          </a:p>
        </p:txBody>
      </p:sp>
    </p:spTree>
    <p:extLst>
      <p:ext uri="{BB962C8B-B14F-4D97-AF65-F5344CB8AC3E}">
        <p14:creationId xmlns:p14="http://schemas.microsoft.com/office/powerpoint/2010/main" val="248356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l-SI" dirty="0"/>
              <a:t>Glej izroček </a:t>
            </a:r>
            <a:r>
              <a:rPr lang="sl-SI" b="1" dirty="0"/>
              <a:t>Obrazec za identifikacijo in prednostno razvrščanje </a:t>
            </a:r>
            <a:endParaRPr lang="en-US" b="1" dirty="0"/>
          </a:p>
          <a:p>
            <a:pPr marL="228600" indent="-228600">
              <a:buAutoNum type="arabicPeriod"/>
            </a:pPr>
            <a:endParaRPr lang="en-US" dirty="0"/>
          </a:p>
        </p:txBody>
      </p:sp>
      <p:sp>
        <p:nvSpPr>
          <p:cNvPr id="4" name="Označba mesta številke diapozitiva 3"/>
          <p:cNvSpPr>
            <a:spLocks noGrp="1"/>
          </p:cNvSpPr>
          <p:nvPr>
            <p:ph type="sldNum" sz="quarter" idx="5"/>
          </p:nvPr>
        </p:nvSpPr>
        <p:spPr/>
        <p:txBody>
          <a:bodyPr/>
          <a:lstStyle/>
          <a:p>
            <a:fld id="{A220BDFE-3469-40D3-9271-2BBF3B61BCDC}" type="slidenum">
              <a:rPr lang="en-SI" smtClean="0"/>
              <a:t>16</a:t>
            </a:fld>
            <a:endParaRPr lang="en-SI"/>
          </a:p>
        </p:txBody>
      </p:sp>
    </p:spTree>
    <p:extLst>
      <p:ext uri="{BB962C8B-B14F-4D97-AF65-F5344CB8AC3E}">
        <p14:creationId xmlns:p14="http://schemas.microsoft.com/office/powerpoint/2010/main" val="1432422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Največja</a:t>
            </a:r>
            <a:r>
              <a:rPr lang="en-US" b="1" dirty="0"/>
              <a:t> </a:t>
            </a:r>
            <a:r>
              <a:rPr lang="en-US" b="1" dirty="0" err="1"/>
              <a:t>korist</a:t>
            </a:r>
            <a:r>
              <a:rPr lang="en-US" b="1" dirty="0"/>
              <a:t> </a:t>
            </a:r>
            <a:r>
              <a:rPr lang="en-US" b="1" dirty="0" err="1"/>
              <a:t>otroka</a:t>
            </a:r>
            <a:r>
              <a:rPr lang="en-US" dirty="0"/>
              <a:t> → </a:t>
            </a:r>
            <a:r>
              <a:rPr lang="en-US" dirty="0" err="1"/>
              <a:t>vedno</a:t>
            </a:r>
            <a:r>
              <a:rPr lang="en-US" dirty="0"/>
              <a:t> </a:t>
            </a:r>
            <a:r>
              <a:rPr lang="en-US" dirty="0" err="1"/>
              <a:t>izhajamo</a:t>
            </a:r>
            <a:r>
              <a:rPr lang="en-US" dirty="0"/>
              <a:t> </a:t>
            </a:r>
            <a:r>
              <a:rPr lang="en-US" dirty="0" err="1"/>
              <a:t>iz</a:t>
            </a:r>
            <a:r>
              <a:rPr lang="en-US" dirty="0"/>
              <a:t> </a:t>
            </a:r>
            <a:r>
              <a:rPr lang="en-US" dirty="0" err="1"/>
              <a:t>tega</a:t>
            </a:r>
            <a:r>
              <a:rPr lang="en-US" dirty="0"/>
              <a:t>, </a:t>
            </a:r>
            <a:r>
              <a:rPr lang="en-US" dirty="0" err="1"/>
              <a:t>kaj</a:t>
            </a:r>
            <a:r>
              <a:rPr lang="en-US" dirty="0"/>
              <a:t> je za </a:t>
            </a:r>
            <a:r>
              <a:rPr lang="en-US" dirty="0" err="1"/>
              <a:t>otroka</a:t>
            </a:r>
            <a:r>
              <a:rPr lang="en-US" dirty="0"/>
              <a:t> </a:t>
            </a:r>
            <a:r>
              <a:rPr lang="en-US" dirty="0" err="1"/>
              <a:t>najboljše</a:t>
            </a:r>
            <a:r>
              <a:rPr lang="en-US" dirty="0"/>
              <a:t> in </a:t>
            </a:r>
            <a:r>
              <a:rPr lang="en-US" dirty="0" err="1"/>
              <a:t>varno</a:t>
            </a:r>
            <a:r>
              <a:rPr lang="en-US" dirty="0"/>
              <a:t>.</a:t>
            </a:r>
          </a:p>
          <a:p>
            <a:r>
              <a:rPr lang="en-US" b="1" dirty="0" err="1"/>
              <a:t>Odgovornost</a:t>
            </a:r>
            <a:r>
              <a:rPr lang="en-US" b="1" dirty="0"/>
              <a:t> </a:t>
            </a:r>
            <a:r>
              <a:rPr lang="en-US" b="1" dirty="0" err="1"/>
              <a:t>države</a:t>
            </a:r>
            <a:r>
              <a:rPr lang="en-US" dirty="0"/>
              <a:t> → </a:t>
            </a:r>
            <a:r>
              <a:rPr lang="en-US" dirty="0" err="1"/>
              <a:t>država</a:t>
            </a:r>
            <a:r>
              <a:rPr lang="en-US" dirty="0"/>
              <a:t> je </a:t>
            </a:r>
            <a:r>
              <a:rPr lang="en-US" dirty="0" err="1"/>
              <a:t>odgovorna</a:t>
            </a:r>
            <a:r>
              <a:rPr lang="en-US" dirty="0"/>
              <a:t> za </a:t>
            </a:r>
            <a:r>
              <a:rPr lang="en-US" dirty="0" err="1"/>
              <a:t>zaščito</a:t>
            </a:r>
            <a:r>
              <a:rPr lang="en-US" dirty="0"/>
              <a:t> </a:t>
            </a:r>
            <a:r>
              <a:rPr lang="en-US" dirty="0" err="1"/>
              <a:t>vseh</a:t>
            </a:r>
            <a:r>
              <a:rPr lang="en-US" dirty="0"/>
              <a:t> </a:t>
            </a:r>
            <a:r>
              <a:rPr lang="en-US" dirty="0" err="1"/>
              <a:t>otrok</a:t>
            </a:r>
            <a:r>
              <a:rPr lang="en-US" dirty="0"/>
              <a:t>, UNHCR in </a:t>
            </a:r>
            <a:r>
              <a:rPr lang="en-US" dirty="0" err="1"/>
              <a:t>partnerji</a:t>
            </a:r>
            <a:r>
              <a:rPr lang="en-US" dirty="0"/>
              <a:t> pa jo </a:t>
            </a:r>
            <a:r>
              <a:rPr lang="en-US" dirty="0" err="1"/>
              <a:t>pri</a:t>
            </a:r>
            <a:r>
              <a:rPr lang="en-US" dirty="0"/>
              <a:t> </a:t>
            </a:r>
            <a:r>
              <a:rPr lang="en-US" dirty="0" err="1"/>
              <a:t>tem</a:t>
            </a:r>
            <a:r>
              <a:rPr lang="en-US" dirty="0"/>
              <a:t> </a:t>
            </a:r>
            <a:r>
              <a:rPr lang="en-US" dirty="0" err="1"/>
              <a:t>podpirajo</a:t>
            </a:r>
            <a:r>
              <a:rPr lang="en-US" dirty="0"/>
              <a:t>.</a:t>
            </a:r>
          </a:p>
          <a:p>
            <a:r>
              <a:rPr lang="en-US" b="1" dirty="0" err="1"/>
              <a:t>Družina</a:t>
            </a:r>
            <a:r>
              <a:rPr lang="en-US" b="1" dirty="0"/>
              <a:t> in skupnost</a:t>
            </a:r>
            <a:r>
              <a:rPr lang="en-US" dirty="0"/>
              <a:t> → </a:t>
            </a:r>
            <a:r>
              <a:rPr lang="en-US" dirty="0" err="1"/>
              <a:t>otrok</a:t>
            </a:r>
            <a:r>
              <a:rPr lang="en-US" dirty="0"/>
              <a:t> </a:t>
            </a:r>
            <a:r>
              <a:rPr lang="en-US" dirty="0" err="1"/>
              <a:t>najbolje</a:t>
            </a:r>
            <a:r>
              <a:rPr lang="en-US" dirty="0"/>
              <a:t> </a:t>
            </a:r>
            <a:r>
              <a:rPr lang="en-US" dirty="0" err="1"/>
              <a:t>raste</a:t>
            </a:r>
            <a:r>
              <a:rPr lang="en-US" dirty="0"/>
              <a:t> v </a:t>
            </a:r>
            <a:r>
              <a:rPr lang="en-US" dirty="0" err="1"/>
              <a:t>družini</a:t>
            </a:r>
            <a:r>
              <a:rPr lang="en-US" dirty="0"/>
              <a:t> in </a:t>
            </a:r>
            <a:r>
              <a:rPr lang="en-US" dirty="0" err="1"/>
              <a:t>skupnosti</a:t>
            </a:r>
            <a:r>
              <a:rPr lang="en-US" dirty="0"/>
              <a:t>; </a:t>
            </a:r>
            <a:r>
              <a:rPr lang="en-US" dirty="0" err="1"/>
              <a:t>kadar</a:t>
            </a:r>
            <a:r>
              <a:rPr lang="en-US" dirty="0"/>
              <a:t> to </a:t>
            </a:r>
            <a:r>
              <a:rPr lang="en-US" dirty="0" err="1"/>
              <a:t>ni</a:t>
            </a:r>
            <a:r>
              <a:rPr lang="en-US" dirty="0"/>
              <a:t> </a:t>
            </a:r>
            <a:r>
              <a:rPr lang="en-US" dirty="0" err="1"/>
              <a:t>varno</a:t>
            </a:r>
            <a:r>
              <a:rPr lang="en-US" dirty="0"/>
              <a:t>, </a:t>
            </a:r>
            <a:r>
              <a:rPr lang="en-US" dirty="0" err="1"/>
              <a:t>poiščemo</a:t>
            </a:r>
            <a:r>
              <a:rPr lang="en-US" dirty="0"/>
              <a:t> </a:t>
            </a:r>
            <a:r>
              <a:rPr lang="en-US" dirty="0" err="1"/>
              <a:t>druge</a:t>
            </a:r>
            <a:r>
              <a:rPr lang="en-US" dirty="0"/>
              <a:t> </a:t>
            </a:r>
            <a:r>
              <a:rPr lang="en-US" dirty="0" err="1"/>
              <a:t>rešitve</a:t>
            </a:r>
            <a:r>
              <a:rPr lang="en-US" dirty="0"/>
              <a:t>.</a:t>
            </a:r>
          </a:p>
          <a:p>
            <a:r>
              <a:rPr lang="en-US" b="1" dirty="0" err="1"/>
              <a:t>Nujnost</a:t>
            </a:r>
            <a:r>
              <a:rPr lang="en-US" dirty="0"/>
              <a:t> → </a:t>
            </a:r>
            <a:r>
              <a:rPr lang="en-US" dirty="0" err="1"/>
              <a:t>otrokom</a:t>
            </a:r>
            <a:r>
              <a:rPr lang="en-US" dirty="0"/>
              <a:t> v </a:t>
            </a:r>
            <a:r>
              <a:rPr lang="en-US" dirty="0" err="1"/>
              <a:t>stiski</a:t>
            </a:r>
            <a:r>
              <a:rPr lang="en-US" dirty="0"/>
              <a:t> je </a:t>
            </a:r>
            <a:r>
              <a:rPr lang="en-US" dirty="0" err="1"/>
              <a:t>treba</a:t>
            </a:r>
            <a:r>
              <a:rPr lang="en-US" dirty="0"/>
              <a:t> </a:t>
            </a:r>
            <a:r>
              <a:rPr lang="en-US" dirty="0" err="1"/>
              <a:t>pomagati</a:t>
            </a:r>
            <a:r>
              <a:rPr lang="en-US" dirty="0"/>
              <a:t> </a:t>
            </a:r>
            <a:r>
              <a:rPr lang="en-US" dirty="0" err="1"/>
              <a:t>takoj</a:t>
            </a:r>
            <a:r>
              <a:rPr lang="en-US" dirty="0"/>
              <a:t> in </a:t>
            </a:r>
            <a:r>
              <a:rPr lang="en-US" dirty="0" err="1"/>
              <a:t>brez</a:t>
            </a:r>
            <a:r>
              <a:rPr lang="en-US" dirty="0"/>
              <a:t> </a:t>
            </a:r>
            <a:r>
              <a:rPr lang="en-US" dirty="0" err="1"/>
              <a:t>odlašanja</a:t>
            </a:r>
            <a:r>
              <a:rPr lang="en-US" dirty="0"/>
              <a:t>.</a:t>
            </a:r>
          </a:p>
          <a:p>
            <a:r>
              <a:rPr lang="en-US" b="1" dirty="0" err="1"/>
              <a:t>Sodelovanje</a:t>
            </a:r>
            <a:r>
              <a:rPr lang="en-US" b="1" dirty="0"/>
              <a:t> </a:t>
            </a:r>
            <a:r>
              <a:rPr lang="en-US" b="1" dirty="0" err="1"/>
              <a:t>otrok</a:t>
            </a:r>
            <a:r>
              <a:rPr lang="en-US" dirty="0"/>
              <a:t> → </a:t>
            </a:r>
            <a:r>
              <a:rPr lang="en-US" dirty="0" err="1"/>
              <a:t>otroci</a:t>
            </a:r>
            <a:r>
              <a:rPr lang="en-US" dirty="0"/>
              <a:t> </a:t>
            </a:r>
            <a:r>
              <a:rPr lang="en-US" dirty="0" err="1"/>
              <a:t>imajo</a:t>
            </a:r>
            <a:r>
              <a:rPr lang="en-US" dirty="0"/>
              <a:t> </a:t>
            </a:r>
            <a:r>
              <a:rPr lang="en-US" dirty="0" err="1"/>
              <a:t>pravico</a:t>
            </a:r>
            <a:r>
              <a:rPr lang="en-US" dirty="0"/>
              <a:t> </a:t>
            </a:r>
            <a:r>
              <a:rPr lang="en-US" dirty="0" err="1"/>
              <a:t>povedati</a:t>
            </a:r>
            <a:r>
              <a:rPr lang="en-US" dirty="0"/>
              <a:t> </a:t>
            </a:r>
            <a:r>
              <a:rPr lang="en-US" dirty="0" err="1"/>
              <a:t>svoje</a:t>
            </a:r>
            <a:r>
              <a:rPr lang="en-US" dirty="0"/>
              <a:t> </a:t>
            </a:r>
            <a:r>
              <a:rPr lang="en-US" dirty="0" err="1"/>
              <a:t>mnenje</a:t>
            </a:r>
            <a:r>
              <a:rPr lang="en-US" dirty="0"/>
              <a:t> in </a:t>
            </a:r>
            <a:r>
              <a:rPr lang="en-US" dirty="0" err="1"/>
              <a:t>biti</a:t>
            </a:r>
            <a:r>
              <a:rPr lang="en-US" dirty="0"/>
              <a:t> </a:t>
            </a:r>
            <a:r>
              <a:rPr lang="en-US" dirty="0" err="1"/>
              <a:t>vključeni</a:t>
            </a:r>
            <a:r>
              <a:rPr lang="en-US" dirty="0"/>
              <a:t> v </a:t>
            </a:r>
            <a:r>
              <a:rPr lang="en-US" dirty="0" err="1"/>
              <a:t>odločitve</a:t>
            </a:r>
            <a:r>
              <a:rPr lang="en-US" dirty="0"/>
              <a:t> glede </a:t>
            </a:r>
            <a:r>
              <a:rPr lang="en-US" dirty="0" err="1"/>
              <a:t>njihovega</a:t>
            </a:r>
            <a:r>
              <a:rPr lang="en-US" dirty="0"/>
              <a:t> </a:t>
            </a:r>
            <a:r>
              <a:rPr lang="en-US" dirty="0" err="1"/>
              <a:t>življenja</a:t>
            </a:r>
            <a:r>
              <a:rPr lang="en-US" dirty="0"/>
              <a:t>.</a:t>
            </a:r>
          </a:p>
          <a:p>
            <a:r>
              <a:rPr lang="en-US" b="1" dirty="0" err="1"/>
              <a:t>Nediskriminacija</a:t>
            </a:r>
            <a:r>
              <a:rPr lang="en-US" dirty="0"/>
              <a:t> → </a:t>
            </a:r>
            <a:r>
              <a:rPr lang="en-US" dirty="0" err="1"/>
              <a:t>vsi</a:t>
            </a:r>
            <a:r>
              <a:rPr lang="en-US" dirty="0"/>
              <a:t> </a:t>
            </a:r>
            <a:r>
              <a:rPr lang="en-US" dirty="0" err="1"/>
              <a:t>otroci</a:t>
            </a:r>
            <a:r>
              <a:rPr lang="en-US" dirty="0"/>
              <a:t> </a:t>
            </a:r>
            <a:r>
              <a:rPr lang="en-US" dirty="0" err="1"/>
              <a:t>imajo</a:t>
            </a:r>
            <a:r>
              <a:rPr lang="en-US" dirty="0"/>
              <a:t> </a:t>
            </a:r>
            <a:r>
              <a:rPr lang="en-US" dirty="0" err="1"/>
              <a:t>pravico</a:t>
            </a:r>
            <a:r>
              <a:rPr lang="en-US" dirty="0"/>
              <a:t> do </a:t>
            </a:r>
            <a:r>
              <a:rPr lang="en-US" dirty="0" err="1"/>
              <a:t>enake</a:t>
            </a:r>
            <a:r>
              <a:rPr lang="en-US" dirty="0"/>
              <a:t> </a:t>
            </a:r>
            <a:r>
              <a:rPr lang="en-US" dirty="0" err="1"/>
              <a:t>zaščite</a:t>
            </a:r>
            <a:r>
              <a:rPr lang="en-US" dirty="0"/>
              <a:t>, ne glede </a:t>
            </a:r>
            <a:r>
              <a:rPr lang="en-US" dirty="0" err="1"/>
              <a:t>na</a:t>
            </a:r>
            <a:r>
              <a:rPr lang="en-US" dirty="0"/>
              <a:t> </a:t>
            </a:r>
            <a:r>
              <a:rPr lang="en-US" dirty="0" err="1"/>
              <a:t>poreklo</a:t>
            </a:r>
            <a:r>
              <a:rPr lang="en-US" dirty="0"/>
              <a:t>, </a:t>
            </a:r>
            <a:r>
              <a:rPr lang="en-US" dirty="0" err="1"/>
              <a:t>vero</a:t>
            </a:r>
            <a:r>
              <a:rPr lang="en-US" dirty="0"/>
              <a:t>, </a:t>
            </a:r>
            <a:r>
              <a:rPr lang="en-US" dirty="0" err="1"/>
              <a:t>spol</a:t>
            </a:r>
            <a:r>
              <a:rPr lang="en-US" dirty="0"/>
              <a:t>, </a:t>
            </a:r>
            <a:r>
              <a:rPr lang="en-US" dirty="0" err="1"/>
              <a:t>invalidnost</a:t>
            </a:r>
            <a:r>
              <a:rPr lang="en-US" dirty="0"/>
              <a:t> </a:t>
            </a:r>
            <a:r>
              <a:rPr lang="en-US" dirty="0" err="1"/>
              <a:t>ipd</a:t>
            </a:r>
            <a:r>
              <a:rPr lang="en-US" dirty="0"/>
              <a:t>.</a:t>
            </a:r>
          </a:p>
          <a:p>
            <a:r>
              <a:rPr lang="en-US" b="1" dirty="0"/>
              <a:t>Ne </a:t>
            </a:r>
            <a:r>
              <a:rPr lang="en-US" b="1" dirty="0" err="1"/>
              <a:t>škoduj</a:t>
            </a:r>
            <a:r>
              <a:rPr lang="en-US" dirty="0"/>
              <a:t> → </a:t>
            </a:r>
            <a:r>
              <a:rPr lang="en-US" dirty="0" err="1"/>
              <a:t>naše</a:t>
            </a:r>
            <a:r>
              <a:rPr lang="en-US" dirty="0"/>
              <a:t> </a:t>
            </a:r>
            <a:r>
              <a:rPr lang="en-US" dirty="0" err="1"/>
              <a:t>odločitve</a:t>
            </a:r>
            <a:r>
              <a:rPr lang="en-US" dirty="0"/>
              <a:t> ne </a:t>
            </a:r>
            <a:r>
              <a:rPr lang="en-US" dirty="0" err="1"/>
              <a:t>smejo</a:t>
            </a:r>
            <a:r>
              <a:rPr lang="en-US" dirty="0"/>
              <a:t> </a:t>
            </a:r>
            <a:r>
              <a:rPr lang="en-US" dirty="0" err="1"/>
              <a:t>povzročiti</a:t>
            </a:r>
            <a:r>
              <a:rPr lang="en-US" dirty="0"/>
              <a:t> </a:t>
            </a:r>
            <a:r>
              <a:rPr lang="en-US" dirty="0" err="1"/>
              <a:t>dodatne</a:t>
            </a:r>
            <a:r>
              <a:rPr lang="en-US" dirty="0"/>
              <a:t> </a:t>
            </a:r>
            <a:r>
              <a:rPr lang="en-US" dirty="0" err="1"/>
              <a:t>škode</a:t>
            </a:r>
            <a:r>
              <a:rPr lang="en-US" dirty="0"/>
              <a:t> </a:t>
            </a:r>
            <a:r>
              <a:rPr lang="en-US" dirty="0" err="1"/>
              <a:t>ali</a:t>
            </a:r>
            <a:r>
              <a:rPr lang="en-US" dirty="0"/>
              <a:t> </a:t>
            </a:r>
            <a:r>
              <a:rPr lang="en-US" dirty="0" err="1"/>
              <a:t>tveganj</a:t>
            </a:r>
            <a:r>
              <a:rPr lang="en-US" dirty="0"/>
              <a:t>.</a:t>
            </a:r>
          </a:p>
          <a:p>
            <a:r>
              <a:rPr lang="en-US" b="1" dirty="0" err="1"/>
              <a:t>Odgovornost</a:t>
            </a:r>
            <a:r>
              <a:rPr lang="en-US" b="1" dirty="0"/>
              <a:t> in </a:t>
            </a:r>
            <a:r>
              <a:rPr lang="en-US" b="1" dirty="0" err="1"/>
              <a:t>preglednost</a:t>
            </a:r>
            <a:r>
              <a:rPr lang="en-US" dirty="0"/>
              <a:t> → </a:t>
            </a:r>
            <a:r>
              <a:rPr lang="en-US" dirty="0" err="1"/>
              <a:t>otroci</a:t>
            </a:r>
            <a:r>
              <a:rPr lang="en-US" dirty="0"/>
              <a:t> in </a:t>
            </a:r>
            <a:r>
              <a:rPr lang="en-US" dirty="0" err="1"/>
              <a:t>starši</a:t>
            </a:r>
            <a:r>
              <a:rPr lang="en-US" dirty="0"/>
              <a:t>/</a:t>
            </a:r>
            <a:r>
              <a:rPr lang="en-US" dirty="0" err="1"/>
              <a:t>skrbniki</a:t>
            </a:r>
            <a:r>
              <a:rPr lang="en-US" dirty="0"/>
              <a:t> </a:t>
            </a:r>
            <a:r>
              <a:rPr lang="en-US" dirty="0" err="1"/>
              <a:t>morajo</a:t>
            </a:r>
            <a:r>
              <a:rPr lang="en-US" dirty="0"/>
              <a:t> </a:t>
            </a:r>
            <a:r>
              <a:rPr lang="en-US" dirty="0" err="1"/>
              <a:t>vedeti</a:t>
            </a:r>
            <a:r>
              <a:rPr lang="en-US" dirty="0"/>
              <a:t>, </a:t>
            </a:r>
            <a:r>
              <a:rPr lang="en-US" dirty="0" err="1"/>
              <a:t>kakšne</a:t>
            </a:r>
            <a:r>
              <a:rPr lang="en-US" dirty="0"/>
              <a:t> so </a:t>
            </a:r>
            <a:r>
              <a:rPr lang="en-US" dirty="0" err="1"/>
              <a:t>odločitve</a:t>
            </a:r>
            <a:r>
              <a:rPr lang="en-US" dirty="0"/>
              <a:t> in </a:t>
            </a:r>
            <a:r>
              <a:rPr lang="en-US" dirty="0" err="1"/>
              <a:t>storitve</a:t>
            </a:r>
            <a:r>
              <a:rPr lang="en-US" dirty="0"/>
              <a:t>; </a:t>
            </a:r>
            <a:r>
              <a:rPr lang="en-US" dirty="0" err="1"/>
              <a:t>lahko</a:t>
            </a:r>
            <a:r>
              <a:rPr lang="en-US" dirty="0"/>
              <a:t> </a:t>
            </a:r>
            <a:r>
              <a:rPr lang="en-US" dirty="0" err="1"/>
              <a:t>podajo</a:t>
            </a:r>
            <a:r>
              <a:rPr lang="en-US" dirty="0"/>
              <a:t> </a:t>
            </a:r>
            <a:r>
              <a:rPr lang="en-US" dirty="0" err="1"/>
              <a:t>povratne</a:t>
            </a:r>
            <a:r>
              <a:rPr lang="en-US" dirty="0"/>
              <a:t> </a:t>
            </a:r>
            <a:r>
              <a:rPr lang="en-US" dirty="0" err="1"/>
              <a:t>informacije</a:t>
            </a:r>
            <a:r>
              <a:rPr lang="en-US" dirty="0"/>
              <a:t>.</a:t>
            </a:r>
          </a:p>
          <a:p>
            <a:r>
              <a:rPr lang="en-US" b="1" dirty="0" err="1"/>
              <a:t>Zaupnost</a:t>
            </a:r>
            <a:r>
              <a:rPr lang="en-US" dirty="0"/>
              <a:t> → </a:t>
            </a:r>
            <a:r>
              <a:rPr lang="en-US" dirty="0" err="1"/>
              <a:t>informacije</a:t>
            </a:r>
            <a:r>
              <a:rPr lang="en-US" dirty="0"/>
              <a:t> o </a:t>
            </a:r>
            <a:r>
              <a:rPr lang="en-US" dirty="0" err="1"/>
              <a:t>otroku</a:t>
            </a:r>
            <a:r>
              <a:rPr lang="en-US" dirty="0"/>
              <a:t> se </a:t>
            </a:r>
            <a:r>
              <a:rPr lang="en-US" dirty="0" err="1"/>
              <a:t>delijo</a:t>
            </a:r>
            <a:r>
              <a:rPr lang="en-US" dirty="0"/>
              <a:t> </a:t>
            </a:r>
            <a:r>
              <a:rPr lang="en-US" dirty="0" err="1"/>
              <a:t>samo</a:t>
            </a:r>
            <a:r>
              <a:rPr lang="en-US" dirty="0"/>
              <a:t>, </a:t>
            </a:r>
            <a:r>
              <a:rPr lang="en-US" dirty="0" err="1"/>
              <a:t>kadar</a:t>
            </a:r>
            <a:r>
              <a:rPr lang="en-US" dirty="0"/>
              <a:t> je to </a:t>
            </a:r>
            <a:r>
              <a:rPr lang="en-US" dirty="0" err="1"/>
              <a:t>nujno</a:t>
            </a:r>
            <a:r>
              <a:rPr lang="en-US" dirty="0"/>
              <a:t> za </a:t>
            </a:r>
            <a:r>
              <a:rPr lang="en-US" dirty="0" err="1"/>
              <a:t>njegovo</a:t>
            </a:r>
            <a:r>
              <a:rPr lang="en-US" dirty="0"/>
              <a:t> </a:t>
            </a:r>
            <a:r>
              <a:rPr lang="en-US" dirty="0" err="1"/>
              <a:t>zaščito</a:t>
            </a:r>
            <a:r>
              <a:rPr lang="en-US" dirty="0"/>
              <a:t>; </a:t>
            </a:r>
            <a:r>
              <a:rPr lang="en-US" dirty="0" err="1"/>
              <a:t>vedno</a:t>
            </a:r>
            <a:r>
              <a:rPr lang="en-US" dirty="0"/>
              <a:t> se </a:t>
            </a:r>
            <a:r>
              <a:rPr lang="en-US" dirty="0" err="1"/>
              <a:t>varuje</a:t>
            </a:r>
            <a:r>
              <a:rPr lang="en-US" dirty="0"/>
              <a:t> </a:t>
            </a:r>
            <a:r>
              <a:rPr lang="en-US" dirty="0" err="1"/>
              <a:t>zasebnost</a:t>
            </a:r>
            <a:r>
              <a:rPr lang="en-US" dirty="0"/>
              <a:t>.</a:t>
            </a:r>
          </a:p>
          <a:p>
            <a:pPr algn="l"/>
            <a:endParaRPr lang="en-GB" dirty="0"/>
          </a:p>
        </p:txBody>
      </p:sp>
      <p:sp>
        <p:nvSpPr>
          <p:cNvPr id="4" name="Slide Number Placeholder 3"/>
          <p:cNvSpPr>
            <a:spLocks noGrp="1"/>
          </p:cNvSpPr>
          <p:nvPr>
            <p:ph type="sldNum" sz="quarter" idx="10"/>
          </p:nvPr>
        </p:nvSpPr>
        <p:spPr/>
        <p:txBody>
          <a:bodyPr/>
          <a:lstStyle/>
          <a:p>
            <a:fld id="{48A5C689-D207-450D-8A53-E8568E34423C}" type="slidenum">
              <a:rPr lang="en-GB" smtClean="0"/>
              <a:t>17</a:t>
            </a:fld>
            <a:endParaRPr lang="en-GB"/>
          </a:p>
        </p:txBody>
      </p:sp>
    </p:spTree>
    <p:extLst>
      <p:ext uri="{BB962C8B-B14F-4D97-AF65-F5344CB8AC3E}">
        <p14:creationId xmlns:p14="http://schemas.microsoft.com/office/powerpoint/2010/main" val="4216364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Postopkovna jamstva v okviru BIP se nanašajo na zbir ukrepov, ki upoštevajo veljavno zakonodajo in strokovne standarde, ki ščitijo otroke pred škodo. Opisujejo kako in zakaj strokovne delavke in strokovni delavci sprejmejo določene odločitve in se angažirajo pri določenih aktivnostih. </a:t>
            </a:r>
            <a:endParaRPr lang="en-GB" dirty="0"/>
          </a:p>
          <a:p>
            <a:endParaRPr lang="en-GB" dirty="0"/>
          </a:p>
        </p:txBody>
      </p:sp>
      <p:sp>
        <p:nvSpPr>
          <p:cNvPr id="4" name="Slide Number Placeholder 3"/>
          <p:cNvSpPr>
            <a:spLocks noGrp="1"/>
          </p:cNvSpPr>
          <p:nvPr>
            <p:ph type="sldNum" sz="quarter" idx="10"/>
          </p:nvPr>
        </p:nvSpPr>
        <p:spPr/>
        <p:txBody>
          <a:bodyPr/>
          <a:lstStyle/>
          <a:p>
            <a:fld id="{48A5C689-D207-450D-8A53-E8568E34423C}" type="slidenum">
              <a:rPr lang="en-GB" smtClean="0"/>
              <a:t>18</a:t>
            </a:fld>
            <a:endParaRPr lang="en-GB"/>
          </a:p>
        </p:txBody>
      </p:sp>
    </p:spTree>
    <p:extLst>
      <p:ext uri="{BB962C8B-B14F-4D97-AF65-F5344CB8AC3E}">
        <p14:creationId xmlns:p14="http://schemas.microsoft.com/office/powerpoint/2010/main" val="3945666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Glej izroček </a:t>
            </a:r>
            <a:r>
              <a:rPr lang="sl-SI" b="1" dirty="0"/>
              <a:t>Obrazec za identifikacijo in prednostno razvrščanje </a:t>
            </a:r>
          </a:p>
          <a:p>
            <a:endParaRPr lang="sl-SI" b="1" dirty="0"/>
          </a:p>
          <a:p>
            <a:r>
              <a:rPr lang="en-US" sz="1200" dirty="0">
                <a:hlinkClick r:id="rId3"/>
              </a:rPr>
              <a:t>UNHCR Smernice </a:t>
            </a:r>
            <a:r>
              <a:rPr lang="en-US" sz="1200" dirty="0" err="1">
                <a:hlinkClick r:id="rId3"/>
              </a:rPr>
              <a:t>Ocenjevanje</a:t>
            </a:r>
            <a:r>
              <a:rPr lang="en-US" sz="1200" dirty="0">
                <a:hlinkClick r:id="rId3"/>
              </a:rPr>
              <a:t> in </a:t>
            </a:r>
            <a:r>
              <a:rPr lang="en-US" sz="1200" dirty="0" err="1">
                <a:hlinkClick r:id="rId3"/>
              </a:rPr>
              <a:t>določanje</a:t>
            </a:r>
            <a:r>
              <a:rPr lang="en-US" sz="1200" dirty="0">
                <a:hlinkClick r:id="rId3"/>
              </a:rPr>
              <a:t> </a:t>
            </a:r>
            <a:r>
              <a:rPr lang="en-US" sz="1200" dirty="0" err="1">
                <a:hlinkClick r:id="rId3"/>
              </a:rPr>
              <a:t>največje</a:t>
            </a:r>
            <a:r>
              <a:rPr lang="en-US" sz="1200" dirty="0">
                <a:hlinkClick r:id="rId3"/>
              </a:rPr>
              <a:t> </a:t>
            </a:r>
            <a:r>
              <a:rPr lang="en-US" sz="1200" dirty="0" err="1">
                <a:hlinkClick r:id="rId3"/>
              </a:rPr>
              <a:t>otrokove</a:t>
            </a:r>
            <a:r>
              <a:rPr lang="en-US" sz="1200" dirty="0">
                <a:hlinkClick r:id="rId3"/>
              </a:rPr>
              <a:t> </a:t>
            </a:r>
            <a:r>
              <a:rPr lang="en-US" sz="1200" dirty="0" err="1">
                <a:hlinkClick r:id="rId3"/>
              </a:rPr>
              <a:t>koristi</a:t>
            </a:r>
            <a:r>
              <a:rPr lang="en-US" sz="1200" dirty="0">
                <a:hlinkClick r:id="rId3"/>
              </a:rPr>
              <a:t> 2021.pdf</a:t>
            </a:r>
            <a:endParaRPr lang="sl-SI" sz="1200" dirty="0">
              <a:hlinkClick r:id="rId4"/>
            </a:endParaRPr>
          </a:p>
          <a:p>
            <a:r>
              <a:rPr lang="en-US" sz="1200" dirty="0">
                <a:hlinkClick r:id="rId4"/>
              </a:rPr>
              <a:t>Delo_s_prisilno_razseljenimi_osebami_-_prirocnik_z_CSD.pdf</a:t>
            </a:r>
            <a:endParaRPr lang="sl-SI" sz="1200" dirty="0"/>
          </a:p>
          <a:p>
            <a:endParaRPr lang="en-US" b="1" dirty="0"/>
          </a:p>
        </p:txBody>
      </p:sp>
      <p:sp>
        <p:nvSpPr>
          <p:cNvPr id="4" name="Označba mesta številke diapozitiva 3"/>
          <p:cNvSpPr>
            <a:spLocks noGrp="1"/>
          </p:cNvSpPr>
          <p:nvPr>
            <p:ph type="sldNum" sz="quarter" idx="5"/>
          </p:nvPr>
        </p:nvSpPr>
        <p:spPr/>
        <p:txBody>
          <a:bodyPr/>
          <a:lstStyle/>
          <a:p>
            <a:fld id="{A220BDFE-3469-40D3-9271-2BBF3B61BCDC}" type="slidenum">
              <a:rPr lang="en-SI" smtClean="0"/>
              <a:t>19</a:t>
            </a:fld>
            <a:endParaRPr lang="en-SI"/>
          </a:p>
        </p:txBody>
      </p:sp>
    </p:spTree>
    <p:extLst>
      <p:ext uri="{BB962C8B-B14F-4D97-AF65-F5344CB8AC3E}">
        <p14:creationId xmlns:p14="http://schemas.microsoft.com/office/powerpoint/2010/main" val="342705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dirty="0">
                <a:hlinkClick r:id="rId3"/>
              </a:rPr>
              <a:t>bi-annual-fact-sheet-2025-09-slovenia | UNHCR Europe</a:t>
            </a:r>
            <a:endParaRPr lang="sl-SI" dirty="0"/>
          </a:p>
          <a:p>
            <a:endParaRPr lang="sl-SI" dirty="0"/>
          </a:p>
          <a:p>
            <a:r>
              <a:rPr lang="en-US" dirty="0">
                <a:hlinkClick r:id="rId4"/>
              </a:rPr>
              <a:t>Delo_s_prisilno_razseljenimi_osebami_-_prirocnik_z_CSD.pdf</a:t>
            </a:r>
            <a:endParaRPr lang="en-US" dirty="0"/>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2</a:t>
            </a:fld>
            <a:endParaRPr lang="en-US"/>
          </a:p>
        </p:txBody>
      </p:sp>
    </p:spTree>
    <p:extLst>
      <p:ext uri="{BB962C8B-B14F-4D97-AF65-F5344CB8AC3E}">
        <p14:creationId xmlns:p14="http://schemas.microsoft.com/office/powerpoint/2010/main" val="3923344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dirty="0">
                <a:solidFill>
                  <a:schemeClr val="accent1">
                    <a:lumMod val="75000"/>
                  </a:schemeClr>
                </a:solidFill>
              </a:rPr>
              <a:t>Ocena potreb in ugotavljanje največje koristi </a:t>
            </a:r>
            <a:r>
              <a:rPr lang="sl-SI" sz="1100" dirty="0"/>
              <a:t>otroka (in družine).  Glej izroček: Ocena največje otrokove koristi</a:t>
            </a:r>
            <a:endParaRPr lang="en-US" sz="1100" dirty="0"/>
          </a:p>
          <a:p>
            <a:endParaRPr lang="en-US" dirty="0"/>
          </a:p>
        </p:txBody>
      </p:sp>
      <p:sp>
        <p:nvSpPr>
          <p:cNvPr id="4" name="Označba mesta številke diapozitiva 3"/>
          <p:cNvSpPr>
            <a:spLocks noGrp="1"/>
          </p:cNvSpPr>
          <p:nvPr>
            <p:ph type="sldNum" sz="quarter" idx="5"/>
          </p:nvPr>
        </p:nvSpPr>
        <p:spPr/>
        <p:txBody>
          <a:bodyPr/>
          <a:lstStyle/>
          <a:p>
            <a:fld id="{A220BDFE-3469-40D3-9271-2BBF3B61BCDC}" type="slidenum">
              <a:rPr lang="en-SI" smtClean="0"/>
              <a:t>20</a:t>
            </a:fld>
            <a:endParaRPr lang="en-SI"/>
          </a:p>
        </p:txBody>
      </p:sp>
    </p:spTree>
    <p:extLst>
      <p:ext uri="{BB962C8B-B14F-4D97-AF65-F5344CB8AC3E}">
        <p14:creationId xmlns:p14="http://schemas.microsoft.com/office/powerpoint/2010/main" val="3519372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100" dirty="0"/>
          </a:p>
          <a:p>
            <a:r>
              <a:rPr lang="sl-SI" sz="1100" dirty="0">
                <a:solidFill>
                  <a:schemeClr val="bg2"/>
                </a:solidFill>
                <a:latin typeface="Calibri"/>
                <a:ea typeface="Calibri"/>
                <a:cs typeface="Calibri"/>
                <a:sym typeface="Calibri"/>
              </a:rPr>
              <a:t>Povzetek: Na o</a:t>
            </a:r>
            <a:r>
              <a:rPr lang="en-US" sz="1100" dirty="0" err="1">
                <a:solidFill>
                  <a:schemeClr val="bg2"/>
                </a:solidFill>
                <a:latin typeface="Calibri"/>
                <a:ea typeface="Calibri"/>
                <a:cs typeface="Calibri"/>
                <a:sym typeface="Calibri"/>
              </a:rPr>
              <a:t>trok</a:t>
            </a:r>
            <a:r>
              <a:rPr lang="sl-SI" sz="1100" dirty="0">
                <a:solidFill>
                  <a:schemeClr val="bg2"/>
                </a:solidFill>
                <a:latin typeface="Calibri"/>
                <a:ea typeface="Calibri"/>
                <a:cs typeface="Calibri"/>
                <a:sym typeface="Calibri"/>
              </a:rPr>
              <a:t>a osredotočen</a:t>
            </a:r>
            <a:r>
              <a:rPr lang="en-US" sz="1100" dirty="0">
                <a:solidFill>
                  <a:schemeClr val="bg2"/>
                </a:solidFill>
                <a:latin typeface="Calibri"/>
                <a:ea typeface="Calibri"/>
                <a:cs typeface="Calibri"/>
                <a:sym typeface="Calibri"/>
              </a:rPr>
              <a:t> </a:t>
            </a:r>
            <a:r>
              <a:rPr lang="en-US" sz="1100" dirty="0" err="1">
                <a:solidFill>
                  <a:schemeClr val="bg2"/>
                </a:solidFill>
              </a:rPr>
              <a:t>pristop</a:t>
            </a:r>
            <a:endParaRPr lang="sl-SI" sz="1100" dirty="0">
              <a:solidFill>
                <a:schemeClr val="bg2"/>
              </a:solidFill>
            </a:endParaRPr>
          </a:p>
          <a:p>
            <a:endParaRPr lang="sl-SI" sz="1100" dirty="0"/>
          </a:p>
          <a:p>
            <a:pPr marL="304800" indent="-285750">
              <a:lnSpc>
                <a:spcPct val="70000"/>
              </a:lnSpc>
              <a:spcBef>
                <a:spcPts val="1050"/>
              </a:spcBef>
              <a:buClr>
                <a:schemeClr val="dk1"/>
              </a:buClr>
              <a:buSzPts val="2400"/>
            </a:pPr>
            <a:r>
              <a:rPr lang="en-US" sz="1100" dirty="0" err="1">
                <a:solidFill>
                  <a:schemeClr val="dk1"/>
                </a:solidFill>
              </a:rPr>
              <a:t>Uporaba</a:t>
            </a:r>
            <a:r>
              <a:rPr lang="en-US" sz="1100" dirty="0">
                <a:solidFill>
                  <a:schemeClr val="dk1"/>
                </a:solidFill>
              </a:rPr>
              <a:t> </a:t>
            </a:r>
            <a:r>
              <a:rPr lang="en-US" sz="1100" dirty="0" err="1">
                <a:solidFill>
                  <a:schemeClr val="dk1"/>
                </a:solidFill>
              </a:rPr>
              <a:t>načel</a:t>
            </a:r>
            <a:r>
              <a:rPr lang="en-US" sz="1100" dirty="0">
                <a:solidFill>
                  <a:schemeClr val="dk1"/>
                </a:solidFill>
              </a:rPr>
              <a:t> </a:t>
            </a:r>
            <a:r>
              <a:rPr lang="en-US" sz="1100" dirty="0" err="1">
                <a:solidFill>
                  <a:schemeClr val="dk1"/>
                </a:solidFill>
              </a:rPr>
              <a:t>iz</a:t>
            </a:r>
            <a:r>
              <a:rPr lang="en-US" sz="1100" dirty="0">
                <a:solidFill>
                  <a:schemeClr val="dk1"/>
                </a:solidFill>
              </a:rPr>
              <a:t> </a:t>
            </a:r>
            <a:r>
              <a:rPr lang="en-US" sz="1100" i="1" dirty="0" err="1">
                <a:solidFill>
                  <a:schemeClr val="dk1"/>
                </a:solidFill>
              </a:rPr>
              <a:t>Konvencije</a:t>
            </a:r>
            <a:r>
              <a:rPr lang="en-US" sz="1100" i="1" dirty="0">
                <a:solidFill>
                  <a:schemeClr val="dk1"/>
                </a:solidFill>
              </a:rPr>
              <a:t> ZN o </a:t>
            </a:r>
            <a:r>
              <a:rPr lang="en-US" sz="1100" i="1" dirty="0" err="1">
                <a:solidFill>
                  <a:schemeClr val="dk1"/>
                </a:solidFill>
              </a:rPr>
              <a:t>otrokovih</a:t>
            </a:r>
            <a:r>
              <a:rPr lang="en-US" sz="1100" i="1" dirty="0">
                <a:solidFill>
                  <a:schemeClr val="dk1"/>
                </a:solidFill>
              </a:rPr>
              <a:t> </a:t>
            </a:r>
            <a:r>
              <a:rPr lang="en-US" sz="1100" i="1" dirty="0" err="1">
                <a:solidFill>
                  <a:schemeClr val="dk1"/>
                </a:solidFill>
              </a:rPr>
              <a:t>pravicah</a:t>
            </a:r>
            <a:r>
              <a:rPr lang="en-US" sz="1100" dirty="0">
                <a:solidFill>
                  <a:schemeClr val="dk1"/>
                </a:solidFill>
              </a:rPr>
              <a:t>:</a:t>
            </a:r>
          </a:p>
          <a:p>
            <a:pPr marL="685800" lvl="1">
              <a:lnSpc>
                <a:spcPct val="40000"/>
              </a:lnSpc>
              <a:spcBef>
                <a:spcPts val="1050"/>
              </a:spcBef>
              <a:buClr>
                <a:schemeClr val="dk1"/>
              </a:buClr>
              <a:buSzPts val="2400"/>
            </a:pPr>
            <a:r>
              <a:rPr lang="en-US" sz="1100" dirty="0" err="1">
                <a:solidFill>
                  <a:schemeClr val="dk1"/>
                </a:solidFill>
              </a:rPr>
              <a:t>Nediskriminacija</a:t>
            </a:r>
            <a:endParaRPr lang="en-US" sz="1100" dirty="0">
              <a:solidFill>
                <a:schemeClr val="dk1"/>
              </a:solidFill>
            </a:endParaRPr>
          </a:p>
          <a:p>
            <a:pPr marL="685800" lvl="1">
              <a:lnSpc>
                <a:spcPct val="40000"/>
              </a:lnSpc>
              <a:spcBef>
                <a:spcPts val="1050"/>
              </a:spcBef>
              <a:buClr>
                <a:schemeClr val="dk1"/>
              </a:buClr>
              <a:buSzPts val="2400"/>
            </a:pPr>
            <a:r>
              <a:rPr lang="en-US" sz="1100" dirty="0" err="1">
                <a:solidFill>
                  <a:schemeClr val="dk1"/>
                </a:solidFill>
              </a:rPr>
              <a:t>Najboljši</a:t>
            </a:r>
            <a:r>
              <a:rPr lang="en-US" sz="1100" dirty="0">
                <a:solidFill>
                  <a:schemeClr val="dk1"/>
                </a:solidFill>
              </a:rPr>
              <a:t> </a:t>
            </a:r>
            <a:r>
              <a:rPr lang="en-US" sz="1100" dirty="0" err="1">
                <a:solidFill>
                  <a:schemeClr val="dk1"/>
                </a:solidFill>
              </a:rPr>
              <a:t>interes</a:t>
            </a:r>
            <a:r>
              <a:rPr lang="en-US" sz="1100" dirty="0">
                <a:solidFill>
                  <a:schemeClr val="dk1"/>
                </a:solidFill>
              </a:rPr>
              <a:t> </a:t>
            </a:r>
            <a:r>
              <a:rPr lang="en-US" sz="1100" dirty="0" err="1">
                <a:solidFill>
                  <a:schemeClr val="dk1"/>
                </a:solidFill>
              </a:rPr>
              <a:t>otroka</a:t>
            </a:r>
            <a:r>
              <a:rPr lang="en-US" sz="1100" dirty="0">
                <a:solidFill>
                  <a:schemeClr val="dk1"/>
                </a:solidFill>
              </a:rPr>
              <a:t> </a:t>
            </a:r>
            <a:r>
              <a:rPr lang="en-US" sz="1100" dirty="0" err="1">
                <a:solidFill>
                  <a:schemeClr val="dk1"/>
                </a:solidFill>
              </a:rPr>
              <a:t>kot</a:t>
            </a:r>
            <a:r>
              <a:rPr lang="en-US" sz="1100" dirty="0">
                <a:solidFill>
                  <a:schemeClr val="dk1"/>
                </a:solidFill>
              </a:rPr>
              <a:t> </a:t>
            </a:r>
            <a:r>
              <a:rPr lang="en-US" sz="1100" dirty="0" err="1">
                <a:solidFill>
                  <a:schemeClr val="dk1"/>
                </a:solidFill>
              </a:rPr>
              <a:t>glavno</a:t>
            </a:r>
            <a:r>
              <a:rPr lang="en-US" sz="1100" dirty="0">
                <a:solidFill>
                  <a:schemeClr val="dk1"/>
                </a:solidFill>
              </a:rPr>
              <a:t> </a:t>
            </a:r>
            <a:r>
              <a:rPr lang="en-US" sz="1100" dirty="0" err="1">
                <a:solidFill>
                  <a:schemeClr val="dk1"/>
                </a:solidFill>
              </a:rPr>
              <a:t>vodilo</a:t>
            </a:r>
            <a:endParaRPr lang="en-US" sz="1100" dirty="0">
              <a:solidFill>
                <a:schemeClr val="dk1"/>
              </a:solidFill>
            </a:endParaRPr>
          </a:p>
          <a:p>
            <a:pPr marL="685800" lvl="1">
              <a:lnSpc>
                <a:spcPct val="40000"/>
              </a:lnSpc>
              <a:spcBef>
                <a:spcPts val="1050"/>
              </a:spcBef>
              <a:buClr>
                <a:schemeClr val="dk1"/>
              </a:buClr>
              <a:buSzPts val="2400"/>
            </a:pPr>
            <a:r>
              <a:rPr lang="en-US" sz="1100" dirty="0" err="1">
                <a:solidFill>
                  <a:schemeClr val="dk1"/>
                </a:solidFill>
              </a:rPr>
              <a:t>Pravica</a:t>
            </a:r>
            <a:r>
              <a:rPr lang="en-US" sz="1100" dirty="0">
                <a:solidFill>
                  <a:schemeClr val="dk1"/>
                </a:solidFill>
              </a:rPr>
              <a:t> do </a:t>
            </a:r>
            <a:r>
              <a:rPr lang="en-US" sz="1100" dirty="0" err="1">
                <a:solidFill>
                  <a:schemeClr val="dk1"/>
                </a:solidFill>
              </a:rPr>
              <a:t>življenja</a:t>
            </a:r>
            <a:r>
              <a:rPr lang="en-US" sz="1100" dirty="0">
                <a:solidFill>
                  <a:schemeClr val="dk1"/>
                </a:solidFill>
              </a:rPr>
              <a:t>, </a:t>
            </a:r>
            <a:r>
              <a:rPr lang="en-US" sz="1100" dirty="0" err="1">
                <a:solidFill>
                  <a:schemeClr val="dk1"/>
                </a:solidFill>
              </a:rPr>
              <a:t>preživetja</a:t>
            </a:r>
            <a:r>
              <a:rPr lang="en-US" sz="1100" dirty="0">
                <a:solidFill>
                  <a:schemeClr val="dk1"/>
                </a:solidFill>
              </a:rPr>
              <a:t> in </a:t>
            </a:r>
            <a:r>
              <a:rPr lang="en-US" sz="1100" dirty="0" err="1">
                <a:solidFill>
                  <a:schemeClr val="dk1"/>
                </a:solidFill>
              </a:rPr>
              <a:t>razvoja</a:t>
            </a:r>
            <a:endParaRPr lang="en-US" sz="1100" dirty="0">
              <a:solidFill>
                <a:schemeClr val="dk1"/>
              </a:solidFill>
            </a:endParaRPr>
          </a:p>
          <a:p>
            <a:pPr marL="685800" lvl="1">
              <a:lnSpc>
                <a:spcPct val="40000"/>
              </a:lnSpc>
              <a:spcBef>
                <a:spcPts val="1050"/>
              </a:spcBef>
              <a:buClr>
                <a:schemeClr val="dk1"/>
              </a:buClr>
              <a:buSzPts val="2400"/>
            </a:pPr>
            <a:r>
              <a:rPr lang="en-US" sz="1100" dirty="0" err="1">
                <a:solidFill>
                  <a:schemeClr val="dk1"/>
                </a:solidFill>
              </a:rPr>
              <a:t>Upoštevanje</a:t>
            </a:r>
            <a:r>
              <a:rPr lang="en-US" sz="1100" dirty="0">
                <a:solidFill>
                  <a:schemeClr val="dk1"/>
                </a:solidFill>
              </a:rPr>
              <a:t> </a:t>
            </a:r>
            <a:r>
              <a:rPr lang="en-US" sz="1100" dirty="0" err="1">
                <a:solidFill>
                  <a:schemeClr val="dk1"/>
                </a:solidFill>
              </a:rPr>
              <a:t>stališč</a:t>
            </a:r>
            <a:r>
              <a:rPr lang="en-US" sz="1100" dirty="0">
                <a:solidFill>
                  <a:schemeClr val="dk1"/>
                </a:solidFill>
              </a:rPr>
              <a:t> </a:t>
            </a:r>
            <a:r>
              <a:rPr lang="en-US" sz="1100" dirty="0" err="1">
                <a:solidFill>
                  <a:schemeClr val="dk1"/>
                </a:solidFill>
              </a:rPr>
              <a:t>pri</a:t>
            </a:r>
            <a:r>
              <a:rPr lang="en-US" sz="1100" dirty="0">
                <a:solidFill>
                  <a:schemeClr val="dk1"/>
                </a:solidFill>
              </a:rPr>
              <a:t> </a:t>
            </a:r>
            <a:r>
              <a:rPr lang="en-US" sz="1100" dirty="0" err="1">
                <a:solidFill>
                  <a:schemeClr val="dk1"/>
                </a:solidFill>
              </a:rPr>
              <a:t>vseh</a:t>
            </a:r>
            <a:r>
              <a:rPr lang="en-US" sz="1100" dirty="0">
                <a:solidFill>
                  <a:schemeClr val="dk1"/>
                </a:solidFill>
              </a:rPr>
              <a:t> </a:t>
            </a:r>
            <a:r>
              <a:rPr lang="en-US" sz="1100" dirty="0" err="1">
                <a:solidFill>
                  <a:schemeClr val="dk1"/>
                </a:solidFill>
              </a:rPr>
              <a:t>zadevah</a:t>
            </a:r>
            <a:r>
              <a:rPr lang="en-US" sz="1100" dirty="0">
                <a:solidFill>
                  <a:schemeClr val="dk1"/>
                </a:solidFill>
              </a:rPr>
              <a:t>, ki </a:t>
            </a:r>
            <a:r>
              <a:rPr lang="en-US" sz="1100" dirty="0" err="1">
                <a:solidFill>
                  <a:schemeClr val="dk1"/>
                </a:solidFill>
              </a:rPr>
              <a:t>zadevajo</a:t>
            </a:r>
            <a:r>
              <a:rPr lang="en-US" sz="1100" dirty="0">
                <a:solidFill>
                  <a:schemeClr val="dk1"/>
                </a:solidFill>
              </a:rPr>
              <a:t> </a:t>
            </a:r>
            <a:r>
              <a:rPr lang="en-US" sz="1100" dirty="0" err="1">
                <a:solidFill>
                  <a:schemeClr val="dk1"/>
                </a:solidFill>
              </a:rPr>
              <a:t>otroka</a:t>
            </a:r>
            <a:r>
              <a:rPr lang="en-US" sz="1100" dirty="0">
                <a:solidFill>
                  <a:schemeClr val="dk1"/>
                </a:solidFill>
              </a:rPr>
              <a:t>.</a:t>
            </a:r>
          </a:p>
          <a:p>
            <a:pPr marL="304800" indent="-285750">
              <a:lnSpc>
                <a:spcPct val="70000"/>
              </a:lnSpc>
              <a:spcBef>
                <a:spcPts val="1050"/>
              </a:spcBef>
              <a:buClr>
                <a:schemeClr val="dk1"/>
              </a:buClr>
              <a:buSzPts val="2400"/>
            </a:pPr>
            <a:r>
              <a:rPr lang="en-US" sz="1100" dirty="0">
                <a:solidFill>
                  <a:schemeClr val="dk1"/>
                </a:solidFill>
              </a:rPr>
              <a:t> </a:t>
            </a:r>
            <a:r>
              <a:rPr lang="en-US" sz="1100" dirty="0" err="1">
                <a:solidFill>
                  <a:schemeClr val="dk1"/>
                </a:solidFill>
              </a:rPr>
              <a:t>Sledenje</a:t>
            </a:r>
            <a:r>
              <a:rPr lang="en-US" sz="1100" dirty="0">
                <a:solidFill>
                  <a:schemeClr val="dk1"/>
                </a:solidFill>
              </a:rPr>
              <a:t> </a:t>
            </a:r>
            <a:r>
              <a:rPr lang="en-US" sz="1100" dirty="0" err="1">
                <a:solidFill>
                  <a:schemeClr val="dk1"/>
                </a:solidFill>
              </a:rPr>
              <a:t>etičnim</a:t>
            </a:r>
            <a:r>
              <a:rPr lang="en-US" sz="1100" dirty="0">
                <a:solidFill>
                  <a:schemeClr val="dk1"/>
                </a:solidFill>
              </a:rPr>
              <a:t> </a:t>
            </a:r>
            <a:r>
              <a:rPr lang="en-US" sz="1100" dirty="0" err="1">
                <a:solidFill>
                  <a:schemeClr val="dk1"/>
                </a:solidFill>
              </a:rPr>
              <a:t>načelom</a:t>
            </a:r>
            <a:r>
              <a:rPr lang="en-US" sz="1100" dirty="0">
                <a:solidFill>
                  <a:schemeClr val="dk1"/>
                </a:solidFill>
              </a:rPr>
              <a:t> </a:t>
            </a:r>
            <a:r>
              <a:rPr lang="en-US" sz="1100" dirty="0" err="1">
                <a:solidFill>
                  <a:schemeClr val="dk1"/>
                </a:solidFill>
              </a:rPr>
              <a:t>socialnega</a:t>
            </a:r>
            <a:r>
              <a:rPr lang="en-US" sz="1100" dirty="0">
                <a:solidFill>
                  <a:schemeClr val="dk1"/>
                </a:solidFill>
              </a:rPr>
              <a:t> dela in/</a:t>
            </a:r>
            <a:r>
              <a:rPr lang="en-US" sz="1100" dirty="0" err="1">
                <a:solidFill>
                  <a:schemeClr val="dk1"/>
                </a:solidFill>
              </a:rPr>
              <a:t>ali</a:t>
            </a:r>
            <a:r>
              <a:rPr lang="en-US" sz="1100" dirty="0">
                <a:solidFill>
                  <a:schemeClr val="dk1"/>
                </a:solidFill>
              </a:rPr>
              <a:t> </a:t>
            </a:r>
            <a:r>
              <a:rPr lang="en-US" sz="1100" dirty="0" err="1">
                <a:solidFill>
                  <a:schemeClr val="dk1"/>
                </a:solidFill>
              </a:rPr>
              <a:t>etičnemu</a:t>
            </a:r>
            <a:r>
              <a:rPr lang="en-US" sz="1100" dirty="0">
                <a:solidFill>
                  <a:schemeClr val="dk1"/>
                </a:solidFill>
              </a:rPr>
              <a:t> </a:t>
            </a:r>
            <a:r>
              <a:rPr lang="en-US" sz="1100" dirty="0" err="1">
                <a:solidFill>
                  <a:schemeClr val="dk1"/>
                </a:solidFill>
              </a:rPr>
              <a:t>kodeksu</a:t>
            </a:r>
            <a:r>
              <a:rPr lang="en-US" sz="1100" dirty="0">
                <a:solidFill>
                  <a:schemeClr val="dk1"/>
                </a:solidFill>
              </a:rPr>
              <a:t> s </a:t>
            </a:r>
            <a:r>
              <a:rPr lang="en-US" sz="1100" dirty="0" err="1">
                <a:solidFill>
                  <a:schemeClr val="dk1"/>
                </a:solidFill>
              </a:rPr>
              <a:t>področja</a:t>
            </a:r>
            <a:r>
              <a:rPr lang="en-US" sz="1100" dirty="0">
                <a:solidFill>
                  <a:schemeClr val="dk1"/>
                </a:solidFill>
              </a:rPr>
              <a:t> </a:t>
            </a:r>
            <a:r>
              <a:rPr lang="en-US" sz="1100" dirty="0" err="1">
                <a:solidFill>
                  <a:schemeClr val="dk1"/>
                </a:solidFill>
              </a:rPr>
              <a:t>socialnega</a:t>
            </a:r>
            <a:r>
              <a:rPr lang="en-US" sz="1100" dirty="0">
                <a:solidFill>
                  <a:schemeClr val="dk1"/>
                </a:solidFill>
              </a:rPr>
              <a:t> </a:t>
            </a:r>
            <a:r>
              <a:rPr lang="en-US" sz="1100" dirty="0" err="1">
                <a:solidFill>
                  <a:schemeClr val="dk1"/>
                </a:solidFill>
              </a:rPr>
              <a:t>varstva</a:t>
            </a:r>
            <a:r>
              <a:rPr lang="en-US" sz="1100" dirty="0">
                <a:solidFill>
                  <a:schemeClr val="dk1"/>
                </a:solidFill>
              </a:rPr>
              <a:t>. </a:t>
            </a:r>
          </a:p>
          <a:p>
            <a:pPr marL="304800" indent="-285750">
              <a:lnSpc>
                <a:spcPct val="70000"/>
              </a:lnSpc>
              <a:spcBef>
                <a:spcPts val="1050"/>
              </a:spcBef>
              <a:buClr>
                <a:schemeClr val="dk1"/>
              </a:buClr>
              <a:buSzPts val="2400"/>
            </a:pPr>
            <a:r>
              <a:rPr lang="en-US" sz="1100" dirty="0" err="1">
                <a:solidFill>
                  <a:schemeClr val="dk1"/>
                </a:solidFill>
              </a:rPr>
              <a:t>Osebje</a:t>
            </a:r>
            <a:r>
              <a:rPr lang="en-US" sz="1100" dirty="0">
                <a:solidFill>
                  <a:schemeClr val="dk1"/>
                </a:solidFill>
              </a:rPr>
              <a:t> je </a:t>
            </a:r>
            <a:r>
              <a:rPr lang="en-US" sz="1100" dirty="0" err="1">
                <a:solidFill>
                  <a:schemeClr val="dk1"/>
                </a:solidFill>
              </a:rPr>
              <a:t>usposobljeno</a:t>
            </a:r>
            <a:r>
              <a:rPr lang="en-US" sz="1100" dirty="0">
                <a:solidFill>
                  <a:schemeClr val="dk1"/>
                </a:solidFill>
              </a:rPr>
              <a:t>.</a:t>
            </a:r>
          </a:p>
          <a:p>
            <a:pPr marL="304800" indent="-285750">
              <a:lnSpc>
                <a:spcPct val="70000"/>
              </a:lnSpc>
              <a:spcBef>
                <a:spcPts val="1050"/>
              </a:spcBef>
              <a:buClr>
                <a:schemeClr val="dk1"/>
              </a:buClr>
              <a:buSzPts val="2400"/>
            </a:pPr>
            <a:r>
              <a:rPr lang="en-US" sz="1100" dirty="0">
                <a:solidFill>
                  <a:schemeClr val="dk1"/>
                </a:solidFill>
              </a:rPr>
              <a:t>Na </a:t>
            </a:r>
            <a:r>
              <a:rPr lang="en-US" sz="1100" dirty="0" err="1">
                <a:solidFill>
                  <a:schemeClr val="dk1"/>
                </a:solidFill>
              </a:rPr>
              <a:t>voljo</a:t>
            </a:r>
            <a:r>
              <a:rPr lang="en-US" sz="1100" dirty="0">
                <a:solidFill>
                  <a:schemeClr val="dk1"/>
                </a:solidFill>
              </a:rPr>
              <a:t> so </a:t>
            </a:r>
            <a:r>
              <a:rPr lang="en-US" sz="1100" dirty="0" err="1">
                <a:solidFill>
                  <a:schemeClr val="dk1"/>
                </a:solidFill>
              </a:rPr>
              <a:t>otrokom</a:t>
            </a:r>
            <a:r>
              <a:rPr lang="en-US" sz="1100" dirty="0">
                <a:solidFill>
                  <a:schemeClr val="dk1"/>
                </a:solidFill>
              </a:rPr>
              <a:t> </a:t>
            </a:r>
            <a:r>
              <a:rPr lang="en-US" sz="1100" dirty="0" err="1">
                <a:solidFill>
                  <a:schemeClr val="dk1"/>
                </a:solidFill>
              </a:rPr>
              <a:t>prijazni</a:t>
            </a:r>
            <a:r>
              <a:rPr lang="en-US" sz="1100" dirty="0">
                <a:solidFill>
                  <a:schemeClr val="dk1"/>
                </a:solidFill>
              </a:rPr>
              <a:t> </a:t>
            </a:r>
            <a:r>
              <a:rPr lang="en-US" sz="1100" dirty="0" err="1">
                <a:solidFill>
                  <a:schemeClr val="dk1"/>
                </a:solidFill>
              </a:rPr>
              <a:t>prostori</a:t>
            </a:r>
            <a:r>
              <a:rPr lang="en-US" sz="1100" dirty="0">
                <a:solidFill>
                  <a:schemeClr val="dk1"/>
                </a:solidFill>
              </a:rPr>
              <a:t> in </a:t>
            </a:r>
            <a:r>
              <a:rPr lang="en-US" sz="1100" dirty="0" err="1">
                <a:solidFill>
                  <a:schemeClr val="dk1"/>
                </a:solidFill>
              </a:rPr>
              <a:t>gradivo</a:t>
            </a:r>
            <a:r>
              <a:rPr lang="en-US" sz="1100" dirty="0">
                <a:solidFill>
                  <a:schemeClr val="dk1"/>
                </a:solidFill>
              </a:rPr>
              <a:t>.</a:t>
            </a:r>
          </a:p>
          <a:p>
            <a:pPr marL="304800" indent="-285750">
              <a:lnSpc>
                <a:spcPct val="70000"/>
              </a:lnSpc>
              <a:spcBef>
                <a:spcPts val="1050"/>
              </a:spcBef>
              <a:buClr>
                <a:schemeClr val="dk1"/>
              </a:buClr>
              <a:buSzPts val="2400"/>
            </a:pPr>
            <a:r>
              <a:rPr lang="en-US" sz="1100" dirty="0" err="1">
                <a:solidFill>
                  <a:schemeClr val="dk1"/>
                </a:solidFill>
              </a:rPr>
              <a:t>Pozornost</a:t>
            </a:r>
            <a:r>
              <a:rPr lang="en-US" sz="1100" dirty="0">
                <a:solidFill>
                  <a:schemeClr val="dk1"/>
                </a:solidFill>
              </a:rPr>
              <a:t> </a:t>
            </a:r>
            <a:r>
              <a:rPr lang="en-US" sz="1100" dirty="0" err="1">
                <a:solidFill>
                  <a:schemeClr val="dk1"/>
                </a:solidFill>
              </a:rPr>
              <a:t>na</a:t>
            </a:r>
            <a:r>
              <a:rPr lang="en-US" sz="1100" dirty="0">
                <a:solidFill>
                  <a:schemeClr val="dk1"/>
                </a:solidFill>
              </a:rPr>
              <a:t> </a:t>
            </a:r>
            <a:r>
              <a:rPr lang="en-US" sz="1100" dirty="0" err="1">
                <a:solidFill>
                  <a:schemeClr val="dk1"/>
                </a:solidFill>
              </a:rPr>
              <a:t>jeziku</a:t>
            </a:r>
            <a:r>
              <a:rPr lang="en-US" sz="1100" dirty="0">
                <a:solidFill>
                  <a:schemeClr val="dk1"/>
                </a:solidFill>
              </a:rPr>
              <a:t>.</a:t>
            </a:r>
          </a:p>
          <a:p>
            <a:endParaRPr lang="en-US" dirty="0"/>
          </a:p>
        </p:txBody>
      </p:sp>
      <p:sp>
        <p:nvSpPr>
          <p:cNvPr id="4" name="Označba mesta številke diapozitiva 3"/>
          <p:cNvSpPr>
            <a:spLocks noGrp="1"/>
          </p:cNvSpPr>
          <p:nvPr>
            <p:ph type="sldNum" sz="quarter" idx="5"/>
          </p:nvPr>
        </p:nvSpPr>
        <p:spPr/>
        <p:txBody>
          <a:bodyPr/>
          <a:lstStyle/>
          <a:p>
            <a:fld id="{A220BDFE-3469-40D3-9271-2BBF3B61BCDC}" type="slidenum">
              <a:rPr lang="en-SI" smtClean="0"/>
              <a:t>21</a:t>
            </a:fld>
            <a:endParaRPr lang="en-SI"/>
          </a:p>
        </p:txBody>
      </p:sp>
    </p:spTree>
    <p:extLst>
      <p:ext uri="{BB962C8B-B14F-4D97-AF65-F5344CB8AC3E}">
        <p14:creationId xmlns:p14="http://schemas.microsoft.com/office/powerpoint/2010/main" val="519881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dirty="0"/>
          </a:p>
          <a:p>
            <a:r>
              <a:rPr lang="sl-SI" b="1" dirty="0"/>
              <a:t> </a:t>
            </a:r>
            <a:r>
              <a:rPr lang="en-US" b="1" dirty="0" err="1"/>
              <a:t>Obrazec</a:t>
            </a:r>
            <a:r>
              <a:rPr lang="en-US" b="1" dirty="0"/>
              <a:t> za </a:t>
            </a:r>
            <a:r>
              <a:rPr lang="en-US" b="1" dirty="0" err="1"/>
              <a:t>vodenje</a:t>
            </a:r>
            <a:r>
              <a:rPr lang="en-US" b="1" dirty="0"/>
              <a:t> </a:t>
            </a:r>
            <a:r>
              <a:rPr lang="en-US" b="1" dirty="0" err="1"/>
              <a:t>primerov</a:t>
            </a:r>
            <a:r>
              <a:rPr lang="en-US" b="1" dirty="0"/>
              <a:t> </a:t>
            </a:r>
            <a:r>
              <a:rPr lang="en-US" b="1" dirty="0" err="1"/>
              <a:t>otrok</a:t>
            </a:r>
            <a:r>
              <a:rPr lang="en-US" b="1" dirty="0"/>
              <a:t> – </a:t>
            </a:r>
            <a:r>
              <a:rPr lang="en-US" b="1" dirty="0" err="1"/>
              <a:t>zagotavljanje</a:t>
            </a:r>
            <a:r>
              <a:rPr lang="en-US" b="1" dirty="0"/>
              <a:t> </a:t>
            </a:r>
            <a:r>
              <a:rPr lang="en-US" b="1" dirty="0" err="1"/>
              <a:t>zaščite</a:t>
            </a:r>
            <a:r>
              <a:rPr lang="en-US" b="1" dirty="0"/>
              <a:t> in </a:t>
            </a:r>
            <a:r>
              <a:rPr lang="en-US" b="1" dirty="0" err="1"/>
              <a:t>največje</a:t>
            </a:r>
            <a:r>
              <a:rPr lang="en-US" b="1" dirty="0"/>
              <a:t> </a:t>
            </a:r>
            <a:r>
              <a:rPr lang="en-US" b="1" dirty="0" err="1"/>
              <a:t>otrokove</a:t>
            </a:r>
            <a:r>
              <a:rPr lang="en-US" b="1" dirty="0"/>
              <a:t> </a:t>
            </a:r>
            <a:r>
              <a:rPr lang="en-US" b="1" dirty="0" err="1"/>
              <a:t>koristi</a:t>
            </a:r>
            <a:endParaRPr lang="en-US" dirty="0"/>
          </a:p>
          <a:p>
            <a:r>
              <a:rPr lang="en-US" b="1" dirty="0"/>
              <a:t>🔹 Namen </a:t>
            </a:r>
            <a:r>
              <a:rPr lang="en-US" b="1" dirty="0" err="1"/>
              <a:t>obrazca</a:t>
            </a:r>
            <a:endParaRPr lang="en-US" b="1" dirty="0"/>
          </a:p>
          <a:p>
            <a:r>
              <a:rPr lang="en-US" dirty="0" err="1"/>
              <a:t>Pripomoček</a:t>
            </a:r>
            <a:r>
              <a:rPr lang="en-US" dirty="0"/>
              <a:t> za </a:t>
            </a:r>
            <a:r>
              <a:rPr lang="en-US" b="1" dirty="0" err="1"/>
              <a:t>individualno</a:t>
            </a:r>
            <a:r>
              <a:rPr lang="en-US" b="1" dirty="0"/>
              <a:t> </a:t>
            </a:r>
            <a:r>
              <a:rPr lang="en-US" b="1" dirty="0" err="1"/>
              <a:t>obravnavo</a:t>
            </a:r>
            <a:r>
              <a:rPr lang="en-US" b="1" dirty="0"/>
              <a:t> </a:t>
            </a:r>
            <a:r>
              <a:rPr lang="en-US" b="1" dirty="0" err="1"/>
              <a:t>otrok</a:t>
            </a:r>
            <a:r>
              <a:rPr lang="en-US" dirty="0"/>
              <a:t>, ki so </a:t>
            </a:r>
            <a:r>
              <a:rPr lang="en-US" dirty="0" err="1"/>
              <a:t>ogroženi</a:t>
            </a:r>
            <a:r>
              <a:rPr lang="en-US" dirty="0"/>
              <a:t> in </a:t>
            </a:r>
            <a:r>
              <a:rPr lang="en-US" dirty="0" err="1"/>
              <a:t>potrebujejo</a:t>
            </a:r>
            <a:r>
              <a:rPr lang="en-US" dirty="0"/>
              <a:t> </a:t>
            </a:r>
            <a:r>
              <a:rPr lang="en-US" b="1" dirty="0" err="1"/>
              <a:t>ciljno</a:t>
            </a:r>
            <a:r>
              <a:rPr lang="en-US" b="1" dirty="0"/>
              <a:t>, </a:t>
            </a:r>
            <a:r>
              <a:rPr lang="en-US" b="1" dirty="0" err="1"/>
              <a:t>strukturirano</a:t>
            </a:r>
            <a:r>
              <a:rPr lang="en-US" b="1" dirty="0"/>
              <a:t>, </a:t>
            </a:r>
            <a:r>
              <a:rPr lang="en-US" b="1" dirty="0" err="1"/>
              <a:t>trajno</a:t>
            </a:r>
            <a:r>
              <a:rPr lang="en-US" b="1" dirty="0"/>
              <a:t> in </a:t>
            </a:r>
            <a:r>
              <a:rPr lang="en-US" b="1" dirty="0" err="1"/>
              <a:t>usklajeno</a:t>
            </a:r>
            <a:r>
              <a:rPr lang="en-US" b="1" dirty="0"/>
              <a:t> </a:t>
            </a:r>
            <a:r>
              <a:rPr lang="en-US" b="1" dirty="0" err="1"/>
              <a:t>podporo</a:t>
            </a:r>
            <a:endParaRPr lang="en-US" dirty="0"/>
          </a:p>
          <a:p>
            <a:r>
              <a:rPr lang="en-US" dirty="0" err="1"/>
              <a:t>Omogoča</a:t>
            </a:r>
            <a:r>
              <a:rPr lang="en-US" dirty="0"/>
              <a:t> </a:t>
            </a:r>
            <a:r>
              <a:rPr lang="en-US" b="1" dirty="0" err="1"/>
              <a:t>sprejemanje</a:t>
            </a:r>
            <a:r>
              <a:rPr lang="en-US" b="1" dirty="0"/>
              <a:t> </a:t>
            </a:r>
            <a:r>
              <a:rPr lang="en-US" b="1" dirty="0" err="1"/>
              <a:t>odločitev</a:t>
            </a:r>
            <a:r>
              <a:rPr lang="en-US" b="1" dirty="0"/>
              <a:t> v </a:t>
            </a:r>
            <a:r>
              <a:rPr lang="en-US" b="1" dirty="0" err="1"/>
              <a:t>otrokovo</a:t>
            </a:r>
            <a:r>
              <a:rPr lang="en-US" b="1" dirty="0"/>
              <a:t> </a:t>
            </a:r>
            <a:r>
              <a:rPr lang="en-US" b="1" dirty="0" err="1"/>
              <a:t>največjo</a:t>
            </a:r>
            <a:r>
              <a:rPr lang="en-US" b="1" dirty="0"/>
              <a:t> </a:t>
            </a:r>
            <a:r>
              <a:rPr lang="en-US" b="1" dirty="0" err="1"/>
              <a:t>korist</a:t>
            </a:r>
            <a:endParaRPr lang="en-US" dirty="0"/>
          </a:p>
          <a:p>
            <a:r>
              <a:rPr lang="en-US" b="1" dirty="0"/>
              <a:t>🔹 </a:t>
            </a:r>
            <a:r>
              <a:rPr lang="en-US" b="1" dirty="0" err="1"/>
              <a:t>Vsebina</a:t>
            </a:r>
            <a:r>
              <a:rPr lang="en-US" b="1" dirty="0"/>
              <a:t> </a:t>
            </a:r>
            <a:r>
              <a:rPr lang="en-US" b="1" dirty="0" err="1"/>
              <a:t>obrazca</a:t>
            </a:r>
            <a:endParaRPr lang="en-US" b="1" dirty="0"/>
          </a:p>
          <a:p>
            <a:r>
              <a:rPr lang="en-US" dirty="0" err="1"/>
              <a:t>Osnovni</a:t>
            </a:r>
            <a:r>
              <a:rPr lang="en-US" dirty="0"/>
              <a:t> </a:t>
            </a:r>
            <a:r>
              <a:rPr lang="en-US" dirty="0" err="1"/>
              <a:t>podatki</a:t>
            </a:r>
            <a:r>
              <a:rPr lang="en-US" dirty="0"/>
              <a:t> o </a:t>
            </a:r>
            <a:r>
              <a:rPr lang="en-US" b="1" dirty="0" err="1"/>
              <a:t>otroku</a:t>
            </a:r>
            <a:r>
              <a:rPr lang="en-US" b="1" dirty="0"/>
              <a:t>, </a:t>
            </a:r>
            <a:r>
              <a:rPr lang="en-US" b="1" dirty="0" err="1"/>
              <a:t>starših</a:t>
            </a:r>
            <a:r>
              <a:rPr lang="en-US" b="1" dirty="0"/>
              <a:t> </a:t>
            </a:r>
            <a:r>
              <a:rPr lang="en-US" b="1" dirty="0" err="1"/>
              <a:t>ali</a:t>
            </a:r>
            <a:r>
              <a:rPr lang="en-US" b="1" dirty="0"/>
              <a:t> </a:t>
            </a:r>
            <a:r>
              <a:rPr lang="en-US" b="1" dirty="0" err="1"/>
              <a:t>skrbnikih</a:t>
            </a:r>
            <a:endParaRPr lang="en-US" dirty="0"/>
          </a:p>
          <a:p>
            <a:r>
              <a:rPr lang="en-US" b="1" dirty="0" err="1"/>
              <a:t>Ocena</a:t>
            </a:r>
            <a:r>
              <a:rPr lang="en-US" b="1" dirty="0"/>
              <a:t> </a:t>
            </a:r>
            <a:r>
              <a:rPr lang="en-US" b="1" dirty="0" err="1"/>
              <a:t>otrokove</a:t>
            </a:r>
            <a:r>
              <a:rPr lang="en-US" b="1" dirty="0"/>
              <a:t> </a:t>
            </a:r>
            <a:r>
              <a:rPr lang="en-US" b="1" dirty="0" err="1"/>
              <a:t>koristi</a:t>
            </a:r>
            <a:r>
              <a:rPr lang="en-US" dirty="0"/>
              <a:t>, </a:t>
            </a:r>
            <a:r>
              <a:rPr lang="en-US" dirty="0" err="1"/>
              <a:t>ob</a:t>
            </a:r>
            <a:r>
              <a:rPr lang="en-US" dirty="0"/>
              <a:t> </a:t>
            </a:r>
            <a:r>
              <a:rPr lang="en-US" dirty="0" err="1"/>
              <a:t>upoštevanju</a:t>
            </a:r>
            <a:r>
              <a:rPr lang="en-US" dirty="0"/>
              <a:t>:</a:t>
            </a:r>
          </a:p>
          <a:p>
            <a:pPr lvl="1"/>
            <a:r>
              <a:rPr lang="en-US" dirty="0" err="1"/>
              <a:t>ogroženosti</a:t>
            </a:r>
            <a:r>
              <a:rPr lang="en-US" dirty="0"/>
              <a:t>, </a:t>
            </a:r>
            <a:r>
              <a:rPr lang="en-US" dirty="0" err="1"/>
              <a:t>posebnih</a:t>
            </a:r>
            <a:r>
              <a:rPr lang="en-US" dirty="0"/>
              <a:t> </a:t>
            </a:r>
            <a:r>
              <a:rPr lang="en-US" dirty="0" err="1"/>
              <a:t>potreb</a:t>
            </a:r>
            <a:r>
              <a:rPr lang="en-US" dirty="0"/>
              <a:t> in </a:t>
            </a:r>
            <a:r>
              <a:rPr lang="en-US" dirty="0" err="1"/>
              <a:t>okoliščin</a:t>
            </a:r>
            <a:r>
              <a:rPr lang="en-US" dirty="0"/>
              <a:t> </a:t>
            </a:r>
            <a:r>
              <a:rPr lang="en-US" dirty="0" err="1"/>
              <a:t>otroka</a:t>
            </a:r>
            <a:endParaRPr lang="en-US" dirty="0"/>
          </a:p>
          <a:p>
            <a:pPr lvl="1"/>
            <a:r>
              <a:rPr lang="en-US" dirty="0" err="1"/>
              <a:t>ustreznosti</a:t>
            </a:r>
            <a:r>
              <a:rPr lang="en-US" dirty="0"/>
              <a:t> </a:t>
            </a:r>
            <a:r>
              <a:rPr lang="en-US" dirty="0" err="1"/>
              <a:t>nastanitve</a:t>
            </a:r>
            <a:r>
              <a:rPr lang="en-US" dirty="0"/>
              <a:t> (</a:t>
            </a:r>
            <a:r>
              <a:rPr lang="en-US" dirty="0" err="1"/>
              <a:t>npr</a:t>
            </a:r>
            <a:r>
              <a:rPr lang="en-US" dirty="0"/>
              <a:t>. center za </a:t>
            </a:r>
            <a:r>
              <a:rPr lang="en-US" dirty="0" err="1"/>
              <a:t>otroke</a:t>
            </a:r>
            <a:r>
              <a:rPr lang="en-US" dirty="0"/>
              <a:t> </a:t>
            </a:r>
            <a:r>
              <a:rPr lang="en-US" dirty="0" err="1"/>
              <a:t>brez</a:t>
            </a:r>
            <a:r>
              <a:rPr lang="en-US" dirty="0"/>
              <a:t> </a:t>
            </a:r>
            <a:r>
              <a:rPr lang="en-US" dirty="0" err="1"/>
              <a:t>spremstva</a:t>
            </a:r>
            <a:r>
              <a:rPr lang="en-US" dirty="0"/>
              <a:t> Postojna)</a:t>
            </a:r>
          </a:p>
          <a:p>
            <a:r>
              <a:rPr lang="en-US" b="1" dirty="0" err="1"/>
              <a:t>Predlogi</a:t>
            </a:r>
            <a:r>
              <a:rPr lang="en-US" b="1" dirty="0"/>
              <a:t> </a:t>
            </a:r>
            <a:r>
              <a:rPr lang="en-US" b="1" dirty="0" err="1"/>
              <a:t>rešitev</a:t>
            </a:r>
            <a:r>
              <a:rPr lang="en-US" dirty="0"/>
              <a:t> glede </a:t>
            </a:r>
            <a:r>
              <a:rPr lang="en-US" dirty="0" err="1"/>
              <a:t>nastanitve</a:t>
            </a:r>
            <a:r>
              <a:rPr lang="en-US" dirty="0"/>
              <a:t> in </a:t>
            </a:r>
            <a:r>
              <a:rPr lang="en-US" dirty="0" err="1"/>
              <a:t>oskrbe</a:t>
            </a:r>
            <a:endParaRPr lang="en-US" dirty="0"/>
          </a:p>
          <a:p>
            <a:r>
              <a:rPr lang="en-US" dirty="0" err="1"/>
              <a:t>Ocena</a:t>
            </a:r>
            <a:r>
              <a:rPr lang="en-US" dirty="0"/>
              <a:t> </a:t>
            </a:r>
            <a:r>
              <a:rPr lang="en-US" dirty="0" err="1"/>
              <a:t>potrebe</a:t>
            </a:r>
            <a:r>
              <a:rPr lang="en-US" dirty="0"/>
              <a:t> po:</a:t>
            </a:r>
          </a:p>
          <a:p>
            <a:pPr lvl="1"/>
            <a:r>
              <a:rPr lang="en-US" b="1" dirty="0" err="1"/>
              <a:t>sledenju</a:t>
            </a:r>
            <a:r>
              <a:rPr lang="en-US" b="1" dirty="0"/>
              <a:t> </a:t>
            </a:r>
            <a:r>
              <a:rPr lang="en-US" b="1" dirty="0" err="1"/>
              <a:t>družinskim</a:t>
            </a:r>
            <a:r>
              <a:rPr lang="en-US" b="1" dirty="0"/>
              <a:t> </a:t>
            </a:r>
            <a:r>
              <a:rPr lang="en-US" b="1" dirty="0" err="1"/>
              <a:t>članom</a:t>
            </a:r>
            <a:endParaRPr lang="en-US" dirty="0"/>
          </a:p>
          <a:p>
            <a:pPr lvl="1"/>
            <a:r>
              <a:rPr lang="en-US" b="1" dirty="0" err="1"/>
              <a:t>združevanju</a:t>
            </a:r>
            <a:r>
              <a:rPr lang="en-US" b="1" dirty="0"/>
              <a:t> z </a:t>
            </a:r>
            <a:r>
              <a:rPr lang="en-US" b="1" dirty="0" err="1"/>
              <a:t>družino</a:t>
            </a:r>
            <a:endParaRPr lang="en-US" dirty="0"/>
          </a:p>
          <a:p>
            <a:pPr lvl="1"/>
            <a:r>
              <a:rPr lang="en-US" dirty="0" err="1"/>
              <a:t>vzpostavitvi</a:t>
            </a:r>
            <a:r>
              <a:rPr lang="en-US" dirty="0"/>
              <a:t> </a:t>
            </a:r>
            <a:r>
              <a:rPr lang="en-US" dirty="0" err="1"/>
              <a:t>stika</a:t>
            </a:r>
            <a:r>
              <a:rPr lang="en-US" dirty="0"/>
              <a:t> s </a:t>
            </a:r>
            <a:r>
              <a:rPr lang="en-US" b="1" dirty="0" err="1"/>
              <a:t>Službo</a:t>
            </a:r>
            <a:r>
              <a:rPr lang="en-US" b="1" dirty="0"/>
              <a:t> za </a:t>
            </a:r>
            <a:r>
              <a:rPr lang="en-US" b="1" dirty="0" err="1"/>
              <a:t>poizvedovanje</a:t>
            </a:r>
            <a:r>
              <a:rPr lang="en-US" b="1" dirty="0"/>
              <a:t> </a:t>
            </a:r>
            <a:r>
              <a:rPr lang="en-US" b="1" dirty="0" err="1"/>
              <a:t>pri</a:t>
            </a:r>
            <a:r>
              <a:rPr lang="en-US" b="1" dirty="0"/>
              <a:t> </a:t>
            </a:r>
            <a:r>
              <a:rPr lang="en-US" b="1" dirty="0" err="1"/>
              <a:t>Rdečem</a:t>
            </a:r>
            <a:r>
              <a:rPr lang="en-US" b="1" dirty="0"/>
              <a:t> </a:t>
            </a:r>
            <a:r>
              <a:rPr lang="en-US" b="1" dirty="0" err="1"/>
              <a:t>križu</a:t>
            </a:r>
            <a:r>
              <a:rPr lang="en-US" b="1" dirty="0"/>
              <a:t> Slovenije</a:t>
            </a:r>
            <a:r>
              <a:rPr lang="en-US" dirty="0"/>
              <a:t>, </a:t>
            </a:r>
            <a:r>
              <a:rPr lang="en-US" dirty="0" err="1"/>
              <a:t>če</a:t>
            </a:r>
            <a:r>
              <a:rPr lang="en-US" dirty="0"/>
              <a:t> je </a:t>
            </a:r>
            <a:r>
              <a:rPr lang="en-US" dirty="0" err="1"/>
              <a:t>otrok</a:t>
            </a:r>
            <a:r>
              <a:rPr lang="en-US" dirty="0"/>
              <a:t> </a:t>
            </a:r>
            <a:r>
              <a:rPr lang="en-US" dirty="0" err="1"/>
              <a:t>ločen</a:t>
            </a:r>
            <a:r>
              <a:rPr lang="en-US" dirty="0"/>
              <a:t> od </a:t>
            </a:r>
            <a:r>
              <a:rPr lang="en-US" dirty="0" err="1"/>
              <a:t>staršev</a:t>
            </a:r>
            <a:endParaRPr lang="en-US" dirty="0"/>
          </a:p>
          <a:p>
            <a:r>
              <a:rPr lang="en-US" b="1" dirty="0"/>
              <a:t>🔹 </a:t>
            </a:r>
            <a:r>
              <a:rPr lang="en-US" b="1" dirty="0" err="1"/>
              <a:t>Ocena</a:t>
            </a:r>
            <a:r>
              <a:rPr lang="en-US" b="1" dirty="0"/>
              <a:t> </a:t>
            </a:r>
            <a:r>
              <a:rPr lang="en-US" b="1" dirty="0" err="1"/>
              <a:t>potreb</a:t>
            </a:r>
            <a:r>
              <a:rPr lang="en-US" b="1" dirty="0"/>
              <a:t> in </a:t>
            </a:r>
            <a:r>
              <a:rPr lang="en-US" b="1" dirty="0" err="1"/>
              <a:t>pogojev</a:t>
            </a:r>
            <a:endParaRPr lang="en-US" b="1" dirty="0"/>
          </a:p>
          <a:p>
            <a:r>
              <a:rPr lang="en-US" dirty="0"/>
              <a:t>Na </a:t>
            </a:r>
            <a:r>
              <a:rPr lang="en-US" dirty="0" err="1"/>
              <a:t>podlagi</a:t>
            </a:r>
            <a:r>
              <a:rPr lang="en-US" dirty="0"/>
              <a:t> </a:t>
            </a:r>
            <a:r>
              <a:rPr lang="en-US" dirty="0" err="1"/>
              <a:t>pogovorov</a:t>
            </a:r>
            <a:r>
              <a:rPr lang="en-US" dirty="0"/>
              <a:t> z </a:t>
            </a:r>
            <a:r>
              <a:rPr lang="en-US" dirty="0" err="1"/>
              <a:t>otrokom</a:t>
            </a:r>
            <a:r>
              <a:rPr lang="en-US" dirty="0"/>
              <a:t> </a:t>
            </a:r>
            <a:r>
              <a:rPr lang="en-US" dirty="0" err="1"/>
              <a:t>opredelimo</a:t>
            </a:r>
            <a:r>
              <a:rPr lang="en-US" dirty="0"/>
              <a:t>:</a:t>
            </a:r>
          </a:p>
          <a:p>
            <a:pPr lvl="1"/>
            <a:r>
              <a:rPr lang="en-US" dirty="0" err="1"/>
              <a:t>potrebe</a:t>
            </a:r>
            <a:r>
              <a:rPr lang="en-US" dirty="0"/>
              <a:t> po </a:t>
            </a:r>
            <a:r>
              <a:rPr lang="en-US" b="1" dirty="0" err="1"/>
              <a:t>zaščiti</a:t>
            </a:r>
            <a:r>
              <a:rPr lang="en-US" b="1" dirty="0"/>
              <a:t> in </a:t>
            </a:r>
            <a:r>
              <a:rPr lang="en-US" b="1" dirty="0" err="1"/>
              <a:t>varnosti</a:t>
            </a:r>
            <a:endParaRPr lang="en-US" dirty="0"/>
          </a:p>
          <a:p>
            <a:pPr lvl="1"/>
            <a:r>
              <a:rPr lang="en-US" dirty="0" err="1"/>
              <a:t>morebitno</a:t>
            </a:r>
            <a:r>
              <a:rPr lang="en-US" dirty="0"/>
              <a:t> </a:t>
            </a:r>
            <a:r>
              <a:rPr lang="en-US" b="1" dirty="0" err="1"/>
              <a:t>potrebo</a:t>
            </a:r>
            <a:r>
              <a:rPr lang="en-US" b="1" dirty="0"/>
              <a:t> po </a:t>
            </a:r>
            <a:r>
              <a:rPr lang="en-US" b="1" dirty="0" err="1"/>
              <a:t>mednarodni</a:t>
            </a:r>
            <a:r>
              <a:rPr lang="en-US" b="1" dirty="0"/>
              <a:t> </a:t>
            </a:r>
            <a:r>
              <a:rPr lang="en-US" b="1" dirty="0" err="1"/>
              <a:t>zaščiti</a:t>
            </a:r>
            <a:endParaRPr lang="en-US" dirty="0"/>
          </a:p>
          <a:p>
            <a:pPr lvl="1"/>
            <a:r>
              <a:rPr lang="en-US" b="1" dirty="0" err="1"/>
              <a:t>psihološke</a:t>
            </a:r>
            <a:r>
              <a:rPr lang="en-US" b="1" dirty="0"/>
              <a:t>, </a:t>
            </a:r>
            <a:r>
              <a:rPr lang="en-US" b="1" dirty="0" err="1"/>
              <a:t>razvojne</a:t>
            </a:r>
            <a:r>
              <a:rPr lang="en-US" b="1" dirty="0"/>
              <a:t> in </a:t>
            </a:r>
            <a:r>
              <a:rPr lang="en-US" b="1" dirty="0" err="1"/>
              <a:t>zdravstvene</a:t>
            </a:r>
            <a:r>
              <a:rPr lang="en-US" b="1" dirty="0"/>
              <a:t> </a:t>
            </a:r>
            <a:r>
              <a:rPr lang="en-US" b="1" dirty="0" err="1"/>
              <a:t>potrebe</a:t>
            </a:r>
            <a:endParaRPr lang="en-US" dirty="0"/>
          </a:p>
          <a:p>
            <a:r>
              <a:rPr lang="en-US" b="1" dirty="0"/>
              <a:t>🔹 </a:t>
            </a:r>
            <a:r>
              <a:rPr lang="en-US" b="1" dirty="0" err="1"/>
              <a:t>Nastanitev</a:t>
            </a:r>
            <a:r>
              <a:rPr lang="en-US" b="1" dirty="0"/>
              <a:t> in </a:t>
            </a:r>
            <a:r>
              <a:rPr lang="en-US" b="1" dirty="0" err="1"/>
              <a:t>oskrba</a:t>
            </a:r>
            <a:endParaRPr lang="en-US" b="1" dirty="0"/>
          </a:p>
          <a:p>
            <a:r>
              <a:rPr lang="en-US" dirty="0" err="1"/>
              <a:t>Evidentiramo</a:t>
            </a:r>
            <a:r>
              <a:rPr lang="en-US" dirty="0"/>
              <a:t> </a:t>
            </a:r>
            <a:r>
              <a:rPr lang="en-US" b="1" dirty="0" err="1"/>
              <a:t>kraj</a:t>
            </a:r>
            <a:r>
              <a:rPr lang="en-US" b="1" dirty="0"/>
              <a:t> </a:t>
            </a:r>
            <a:r>
              <a:rPr lang="en-US" b="1" dirty="0" err="1"/>
              <a:t>obiska</a:t>
            </a:r>
            <a:r>
              <a:rPr lang="en-US" dirty="0"/>
              <a:t> (</a:t>
            </a:r>
            <a:r>
              <a:rPr lang="en-US" dirty="0" err="1"/>
              <a:t>nastanitveni</a:t>
            </a:r>
            <a:r>
              <a:rPr lang="en-US" dirty="0"/>
              <a:t> center, </a:t>
            </a:r>
            <a:r>
              <a:rPr lang="en-US" dirty="0" err="1"/>
              <a:t>krizni</a:t>
            </a:r>
            <a:r>
              <a:rPr lang="en-US" dirty="0"/>
              <a:t> center, </a:t>
            </a:r>
            <a:r>
              <a:rPr lang="en-US" dirty="0" err="1"/>
              <a:t>rejniška</a:t>
            </a:r>
            <a:r>
              <a:rPr lang="en-US" dirty="0"/>
              <a:t> </a:t>
            </a:r>
            <a:r>
              <a:rPr lang="en-US" dirty="0" err="1"/>
              <a:t>družina</a:t>
            </a:r>
            <a:r>
              <a:rPr lang="en-US" dirty="0"/>
              <a:t> …)</a:t>
            </a:r>
          </a:p>
          <a:p>
            <a:r>
              <a:rPr lang="en-US" dirty="0" err="1"/>
              <a:t>Opredelimo</a:t>
            </a:r>
            <a:r>
              <a:rPr lang="en-US" dirty="0"/>
              <a:t> </a:t>
            </a:r>
            <a:r>
              <a:rPr lang="en-US" b="1" dirty="0" err="1"/>
              <a:t>zagotovljene</a:t>
            </a:r>
            <a:r>
              <a:rPr lang="en-US" b="1" dirty="0"/>
              <a:t> </a:t>
            </a:r>
            <a:r>
              <a:rPr lang="en-US" b="1" dirty="0" err="1"/>
              <a:t>pogoje</a:t>
            </a:r>
            <a:r>
              <a:rPr lang="en-US" b="1" dirty="0"/>
              <a:t> </a:t>
            </a:r>
            <a:r>
              <a:rPr lang="en-US" b="1" dirty="0" err="1"/>
              <a:t>nastanitve</a:t>
            </a:r>
            <a:r>
              <a:rPr lang="en-US" b="1" dirty="0"/>
              <a:t> in </a:t>
            </a:r>
            <a:r>
              <a:rPr lang="en-US" b="1" dirty="0" err="1"/>
              <a:t>oskrbe</a:t>
            </a:r>
            <a:endParaRPr lang="en-US" dirty="0"/>
          </a:p>
          <a:p>
            <a:r>
              <a:rPr lang="en-US" b="1" dirty="0"/>
              <a:t>🔹 </a:t>
            </a:r>
            <a:r>
              <a:rPr lang="en-US" b="1" dirty="0" err="1"/>
              <a:t>Mnenje</a:t>
            </a:r>
            <a:r>
              <a:rPr lang="en-US" b="1" dirty="0"/>
              <a:t> in </a:t>
            </a:r>
            <a:r>
              <a:rPr lang="en-US" b="1" dirty="0" err="1"/>
              <a:t>priporočila</a:t>
            </a:r>
            <a:endParaRPr lang="en-US" b="1" dirty="0"/>
          </a:p>
          <a:p>
            <a:r>
              <a:rPr lang="en-US" dirty="0" err="1"/>
              <a:t>Pripravimo</a:t>
            </a:r>
            <a:r>
              <a:rPr lang="en-US" dirty="0"/>
              <a:t> </a:t>
            </a:r>
            <a:r>
              <a:rPr lang="en-US" b="1" dirty="0" err="1"/>
              <a:t>mnenje</a:t>
            </a:r>
            <a:r>
              <a:rPr lang="en-US" b="1" dirty="0"/>
              <a:t> in </a:t>
            </a:r>
            <a:r>
              <a:rPr lang="en-US" b="1" dirty="0" err="1"/>
              <a:t>priporočila</a:t>
            </a:r>
            <a:endParaRPr lang="en-US" dirty="0"/>
          </a:p>
          <a:p>
            <a:r>
              <a:rPr lang="en-US" dirty="0" err="1"/>
              <a:t>Pregled</a:t>
            </a:r>
            <a:r>
              <a:rPr lang="en-US" dirty="0"/>
              <a:t> in </a:t>
            </a:r>
            <a:r>
              <a:rPr lang="en-US" dirty="0" err="1"/>
              <a:t>odobritev</a:t>
            </a:r>
            <a:r>
              <a:rPr lang="en-US" dirty="0"/>
              <a:t> s </a:t>
            </a:r>
            <a:r>
              <a:rPr lang="en-US" dirty="0" err="1"/>
              <a:t>strani</a:t>
            </a:r>
            <a:r>
              <a:rPr lang="en-US" dirty="0"/>
              <a:t> </a:t>
            </a:r>
            <a:r>
              <a:rPr lang="en-US" b="1" dirty="0" err="1"/>
              <a:t>nadrejene</a:t>
            </a:r>
            <a:r>
              <a:rPr lang="en-US" b="1" dirty="0"/>
              <a:t> </a:t>
            </a:r>
            <a:r>
              <a:rPr lang="en-US" b="1" dirty="0" err="1"/>
              <a:t>osebe</a:t>
            </a:r>
            <a:endParaRPr lang="en-US" dirty="0"/>
          </a:p>
          <a:p>
            <a:r>
              <a:rPr lang="en-US" dirty="0"/>
              <a:t>Pred </a:t>
            </a:r>
            <a:r>
              <a:rPr lang="en-US" dirty="0" err="1"/>
              <a:t>deljenjem</a:t>
            </a:r>
            <a:r>
              <a:rPr lang="en-US" dirty="0"/>
              <a:t> z </a:t>
            </a:r>
            <a:r>
              <a:rPr lang="en-US" dirty="0" err="1"/>
              <a:t>institucijami</a:t>
            </a:r>
            <a:r>
              <a:rPr lang="en-US" dirty="0"/>
              <a:t> </a:t>
            </a:r>
            <a:r>
              <a:rPr lang="en-US" dirty="0" err="1"/>
              <a:t>zagotovimo</a:t>
            </a:r>
            <a:r>
              <a:rPr lang="en-US" dirty="0"/>
              <a:t> </a:t>
            </a:r>
            <a:r>
              <a:rPr lang="en-US" b="1" dirty="0" err="1"/>
              <a:t>ustrezna</a:t>
            </a:r>
            <a:r>
              <a:rPr lang="en-US" b="1" dirty="0"/>
              <a:t> </a:t>
            </a:r>
            <a:r>
              <a:rPr lang="en-US" b="1" dirty="0" err="1"/>
              <a:t>soglasja</a:t>
            </a:r>
            <a:endParaRPr lang="en-US" dirty="0"/>
          </a:p>
          <a:p>
            <a:endParaRPr lang="en-US" dirty="0"/>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22</a:t>
            </a:fld>
            <a:endParaRPr lang="en-US"/>
          </a:p>
        </p:txBody>
      </p:sp>
    </p:spTree>
    <p:extLst>
      <p:ext uri="{BB962C8B-B14F-4D97-AF65-F5344CB8AC3E}">
        <p14:creationId xmlns:p14="http://schemas.microsoft.com/office/powerpoint/2010/main" val="2195031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23</a:t>
            </a:fld>
            <a:endParaRPr lang="en-US"/>
          </a:p>
        </p:txBody>
      </p:sp>
    </p:spTree>
    <p:extLst>
      <p:ext uri="{BB962C8B-B14F-4D97-AF65-F5344CB8AC3E}">
        <p14:creationId xmlns:p14="http://schemas.microsoft.com/office/powerpoint/2010/main" val="239996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A5C689-D207-450D-8A53-E8568E34423C}" type="slidenum">
              <a:rPr lang="en-GB" smtClean="0"/>
              <a:t>24</a:t>
            </a:fld>
            <a:endParaRPr lang="en-GB"/>
          </a:p>
        </p:txBody>
      </p:sp>
    </p:spTree>
    <p:extLst>
      <p:ext uri="{BB962C8B-B14F-4D97-AF65-F5344CB8AC3E}">
        <p14:creationId xmlns:p14="http://schemas.microsoft.com/office/powerpoint/2010/main" val="1314071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A5C689-D207-450D-8A53-E8568E34423C}" type="slidenum">
              <a:rPr lang="en-GB" smtClean="0"/>
              <a:t>25</a:t>
            </a:fld>
            <a:endParaRPr lang="en-GB"/>
          </a:p>
        </p:txBody>
      </p:sp>
    </p:spTree>
    <p:extLst>
      <p:ext uri="{BB962C8B-B14F-4D97-AF65-F5344CB8AC3E}">
        <p14:creationId xmlns:p14="http://schemas.microsoft.com/office/powerpoint/2010/main" val="1901947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26</a:t>
            </a:fld>
            <a:endParaRPr lang="en-US"/>
          </a:p>
        </p:txBody>
      </p:sp>
    </p:spTree>
    <p:extLst>
      <p:ext uri="{BB962C8B-B14F-4D97-AF65-F5344CB8AC3E}">
        <p14:creationId xmlns:p14="http://schemas.microsoft.com/office/powerpoint/2010/main" val="445846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a:p>
            <a:r>
              <a:rPr lang="en-US" sz="1200" dirty="0">
                <a:hlinkClick r:id="rId3"/>
              </a:rPr>
              <a:t>Guidelines on supervised independent living for unaccompanied children | UNHCR</a:t>
            </a:r>
            <a:endParaRPr lang="sl-SI" sz="1200" dirty="0"/>
          </a:p>
          <a:p>
            <a:endParaRPr lang="sl-SI" dirty="0"/>
          </a:p>
          <a:p>
            <a:endParaRPr lang="sl-SI" dirty="0"/>
          </a:p>
          <a:p>
            <a:r>
              <a:rPr lang="en-US" dirty="0"/>
              <a:t>Smernice </a:t>
            </a:r>
            <a:r>
              <a:rPr lang="en-US" dirty="0" err="1"/>
              <a:t>imajo</a:t>
            </a:r>
            <a:r>
              <a:rPr lang="en-US" dirty="0"/>
              <a:t> za </a:t>
            </a:r>
            <a:r>
              <a:rPr lang="en-US" dirty="0" err="1"/>
              <a:t>cilj</a:t>
            </a:r>
            <a:r>
              <a:rPr lang="en-US" dirty="0"/>
              <a:t> </a:t>
            </a:r>
            <a:r>
              <a:rPr lang="en-US" dirty="0" err="1"/>
              <a:t>podpreti</a:t>
            </a:r>
            <a:r>
              <a:rPr lang="en-US" dirty="0"/>
              <a:t> </a:t>
            </a:r>
            <a:r>
              <a:rPr lang="en-US" dirty="0" err="1"/>
              <a:t>pristojne</a:t>
            </a:r>
            <a:r>
              <a:rPr lang="en-US" dirty="0"/>
              <a:t> </a:t>
            </a:r>
            <a:r>
              <a:rPr lang="en-US" dirty="0" err="1"/>
              <a:t>službe</a:t>
            </a:r>
            <a:r>
              <a:rPr lang="en-US" dirty="0"/>
              <a:t> in </a:t>
            </a:r>
            <a:r>
              <a:rPr lang="en-US" dirty="0" err="1"/>
              <a:t>partnerje</a:t>
            </a:r>
            <a:r>
              <a:rPr lang="en-US" dirty="0"/>
              <a:t> </a:t>
            </a:r>
            <a:r>
              <a:rPr lang="en-US" dirty="0" err="1"/>
              <a:t>pri</a:t>
            </a:r>
            <a:r>
              <a:rPr lang="en-US" dirty="0"/>
              <a:t> </a:t>
            </a:r>
            <a:r>
              <a:rPr lang="en-US" dirty="0" err="1"/>
              <a:t>oceni</a:t>
            </a:r>
            <a:r>
              <a:rPr lang="en-US" dirty="0"/>
              <a:t> in </a:t>
            </a:r>
            <a:r>
              <a:rPr lang="en-US" dirty="0" err="1"/>
              <a:t>odločanju</a:t>
            </a:r>
            <a:r>
              <a:rPr lang="en-US" dirty="0"/>
              <a:t> o </a:t>
            </a:r>
            <a:r>
              <a:rPr lang="en-US" dirty="0" err="1"/>
              <a:t>ustrezni</a:t>
            </a:r>
            <a:r>
              <a:rPr lang="en-US" dirty="0"/>
              <a:t> </a:t>
            </a:r>
            <a:r>
              <a:rPr lang="en-US" dirty="0" err="1"/>
              <a:t>alternativni</a:t>
            </a:r>
            <a:r>
              <a:rPr lang="en-US" dirty="0"/>
              <a:t> </a:t>
            </a:r>
            <a:r>
              <a:rPr lang="en-US" dirty="0" err="1"/>
              <a:t>oskrbi</a:t>
            </a:r>
            <a:r>
              <a:rPr lang="en-US" dirty="0"/>
              <a:t> za </a:t>
            </a:r>
            <a:r>
              <a:rPr lang="en-US" dirty="0" err="1"/>
              <a:t>otroke</a:t>
            </a:r>
            <a:r>
              <a:rPr lang="en-US" dirty="0"/>
              <a:t> </a:t>
            </a:r>
            <a:r>
              <a:rPr lang="en-US" dirty="0" err="1"/>
              <a:t>brez</a:t>
            </a:r>
            <a:r>
              <a:rPr lang="en-US" dirty="0"/>
              <a:t> </a:t>
            </a:r>
            <a:r>
              <a:rPr lang="en-US" dirty="0" err="1"/>
              <a:t>spremstva</a:t>
            </a:r>
            <a:r>
              <a:rPr lang="en-US" dirty="0"/>
              <a:t>, </a:t>
            </a:r>
            <a:r>
              <a:rPr lang="en-US" dirty="0" err="1"/>
              <a:t>pri</a:t>
            </a:r>
            <a:r>
              <a:rPr lang="en-US" dirty="0"/>
              <a:t> </a:t>
            </a:r>
            <a:r>
              <a:rPr lang="en-US" dirty="0" err="1"/>
              <a:t>vzpostavitvi</a:t>
            </a:r>
            <a:r>
              <a:rPr lang="en-US" dirty="0"/>
              <a:t> in </a:t>
            </a:r>
            <a:r>
              <a:rPr lang="en-US" dirty="0" err="1"/>
              <a:t>spremljanju</a:t>
            </a:r>
            <a:r>
              <a:rPr lang="en-US" dirty="0"/>
              <a:t> </a:t>
            </a:r>
            <a:r>
              <a:rPr lang="en-US" dirty="0" err="1"/>
              <a:t>ureditev</a:t>
            </a:r>
            <a:r>
              <a:rPr lang="en-US" dirty="0"/>
              <a:t> </a:t>
            </a:r>
            <a:r>
              <a:rPr lang="en-US" dirty="0" err="1"/>
              <a:t>neodvisnega</a:t>
            </a:r>
            <a:r>
              <a:rPr lang="en-US" dirty="0"/>
              <a:t> </a:t>
            </a:r>
            <a:r>
              <a:rPr lang="en-US" dirty="0" err="1"/>
              <a:t>življenja</a:t>
            </a:r>
            <a:r>
              <a:rPr lang="en-US" dirty="0"/>
              <a:t> </a:t>
            </a:r>
            <a:r>
              <a:rPr lang="en-US" dirty="0" err="1"/>
              <a:t>ter</a:t>
            </a:r>
            <a:r>
              <a:rPr lang="en-US" dirty="0"/>
              <a:t> </a:t>
            </a:r>
            <a:r>
              <a:rPr lang="en-US" dirty="0" err="1"/>
              <a:t>pri</a:t>
            </a:r>
            <a:r>
              <a:rPr lang="en-US" dirty="0"/>
              <a:t> </a:t>
            </a:r>
            <a:r>
              <a:rPr lang="en-US" dirty="0" err="1"/>
              <a:t>nadaljnji</a:t>
            </a:r>
            <a:r>
              <a:rPr lang="en-US" dirty="0"/>
              <a:t> </a:t>
            </a:r>
            <a:r>
              <a:rPr lang="en-US" dirty="0" err="1"/>
              <a:t>pomoči</a:t>
            </a:r>
            <a:r>
              <a:rPr lang="en-US" dirty="0"/>
              <a:t> in </a:t>
            </a:r>
            <a:r>
              <a:rPr lang="en-US" dirty="0" err="1"/>
              <a:t>spremljanju</a:t>
            </a:r>
            <a:r>
              <a:rPr lang="en-US" dirty="0"/>
              <a:t> </a:t>
            </a:r>
            <a:r>
              <a:rPr lang="en-US" dirty="0" err="1"/>
              <a:t>takih</a:t>
            </a:r>
            <a:r>
              <a:rPr lang="en-US" dirty="0"/>
              <a:t> </a:t>
            </a:r>
            <a:r>
              <a:rPr lang="en-US" dirty="0" err="1"/>
              <a:t>otrok</a:t>
            </a:r>
            <a:r>
              <a:rPr lang="en-US" dirty="0"/>
              <a:t>.</a:t>
            </a:r>
            <a:endParaRPr lang="sl-SI" dirty="0"/>
          </a:p>
          <a:p>
            <a:endParaRPr lang="sl-SI" dirty="0"/>
          </a:p>
          <a:p>
            <a:r>
              <a:rPr lang="en-US" dirty="0" err="1"/>
              <a:t>Temeljijo</a:t>
            </a:r>
            <a:r>
              <a:rPr lang="en-US" dirty="0"/>
              <a:t> </a:t>
            </a:r>
            <a:r>
              <a:rPr lang="en-US" dirty="0" err="1"/>
              <a:t>na</a:t>
            </a:r>
            <a:r>
              <a:rPr lang="en-US" dirty="0"/>
              <a:t> </a:t>
            </a:r>
            <a:r>
              <a:rPr lang="en-US" dirty="0" err="1"/>
              <a:t>načelih</a:t>
            </a:r>
            <a:r>
              <a:rPr lang="en-US" dirty="0"/>
              <a:t>, da je </a:t>
            </a:r>
            <a:r>
              <a:rPr lang="en-US" dirty="0" err="1"/>
              <a:t>treba</a:t>
            </a:r>
            <a:r>
              <a:rPr lang="en-US" dirty="0"/>
              <a:t> </a:t>
            </a:r>
            <a:r>
              <a:rPr lang="en-US" dirty="0" err="1"/>
              <a:t>vedno</a:t>
            </a:r>
            <a:r>
              <a:rPr lang="en-US" dirty="0"/>
              <a:t> </a:t>
            </a:r>
            <a:r>
              <a:rPr lang="en-US" dirty="0" err="1"/>
              <a:t>najprej</a:t>
            </a:r>
            <a:r>
              <a:rPr lang="en-US" dirty="0"/>
              <a:t> </a:t>
            </a:r>
            <a:r>
              <a:rPr lang="en-US" dirty="0" err="1"/>
              <a:t>premagati</a:t>
            </a:r>
            <a:r>
              <a:rPr lang="en-US" dirty="0"/>
              <a:t> </a:t>
            </a:r>
            <a:r>
              <a:rPr lang="en-US" dirty="0" err="1"/>
              <a:t>družinsko</a:t>
            </a:r>
            <a:r>
              <a:rPr lang="en-US" dirty="0"/>
              <a:t>- </a:t>
            </a:r>
            <a:r>
              <a:rPr lang="en-US" dirty="0" err="1"/>
              <a:t>oziroma</a:t>
            </a:r>
            <a:r>
              <a:rPr lang="en-US" dirty="0"/>
              <a:t> </a:t>
            </a:r>
            <a:r>
              <a:rPr lang="en-US" dirty="0" err="1"/>
              <a:t>sorodstveno</a:t>
            </a:r>
            <a:r>
              <a:rPr lang="en-US" dirty="0"/>
              <a:t> </a:t>
            </a:r>
            <a:r>
              <a:rPr lang="en-US" dirty="0" err="1"/>
              <a:t>oskrbo</a:t>
            </a:r>
            <a:r>
              <a:rPr lang="en-US" dirty="0"/>
              <a:t> </a:t>
            </a:r>
            <a:r>
              <a:rPr lang="en-US" dirty="0" err="1"/>
              <a:t>kot</a:t>
            </a:r>
            <a:r>
              <a:rPr lang="en-US" dirty="0"/>
              <a:t> </a:t>
            </a:r>
            <a:r>
              <a:rPr lang="en-US" dirty="0" err="1"/>
              <a:t>prioritetno</a:t>
            </a:r>
            <a:r>
              <a:rPr lang="en-US" dirty="0"/>
              <a:t> </a:t>
            </a:r>
            <a:r>
              <a:rPr lang="en-US" dirty="0" err="1"/>
              <a:t>možnost</a:t>
            </a:r>
            <a:r>
              <a:rPr lang="en-US" dirty="0"/>
              <a:t>, </a:t>
            </a:r>
            <a:r>
              <a:rPr lang="en-US" dirty="0" err="1"/>
              <a:t>pri</a:t>
            </a:r>
            <a:r>
              <a:rPr lang="en-US" dirty="0"/>
              <a:t> </a:t>
            </a:r>
            <a:r>
              <a:rPr lang="en-US" dirty="0" err="1"/>
              <a:t>čemer</a:t>
            </a:r>
            <a:r>
              <a:rPr lang="en-US" dirty="0"/>
              <a:t> je </a:t>
            </a:r>
            <a:r>
              <a:rPr lang="en-US" dirty="0" err="1"/>
              <a:t>ključna</a:t>
            </a:r>
            <a:r>
              <a:rPr lang="en-US" dirty="0"/>
              <a:t> </a:t>
            </a:r>
            <a:r>
              <a:rPr lang="en-US" dirty="0" err="1"/>
              <a:t>dobrobit</a:t>
            </a:r>
            <a:r>
              <a:rPr lang="en-US" dirty="0"/>
              <a:t> </a:t>
            </a:r>
            <a:r>
              <a:rPr lang="en-US" dirty="0" err="1"/>
              <a:t>otroka</a:t>
            </a:r>
            <a:r>
              <a:rPr lang="en-US" dirty="0"/>
              <a:t> </a:t>
            </a:r>
            <a:r>
              <a:rPr lang="en-US" dirty="0" err="1"/>
              <a:t>kot</a:t>
            </a:r>
            <a:r>
              <a:rPr lang="en-US" dirty="0"/>
              <a:t> </a:t>
            </a:r>
            <a:r>
              <a:rPr lang="en-US" dirty="0" err="1"/>
              <a:t>primarni</a:t>
            </a:r>
            <a:r>
              <a:rPr lang="en-US" dirty="0"/>
              <a:t> </a:t>
            </a:r>
            <a:r>
              <a:rPr lang="en-US" dirty="0" err="1"/>
              <a:t>kriterij</a:t>
            </a:r>
            <a:r>
              <a:rPr lang="en-US" dirty="0"/>
              <a:t>.</a:t>
            </a:r>
            <a:endParaRPr lang="sl-SI" dirty="0"/>
          </a:p>
          <a:p>
            <a:endParaRPr lang="sl-SI" dirty="0"/>
          </a:p>
          <a:p>
            <a:r>
              <a:rPr lang="en-US" dirty="0"/>
              <a:t>Smernice se </a:t>
            </a:r>
            <a:r>
              <a:rPr lang="en-US" dirty="0" err="1"/>
              <a:t>zavzemajo</a:t>
            </a:r>
            <a:r>
              <a:rPr lang="en-US" dirty="0"/>
              <a:t> za to, da </a:t>
            </a:r>
            <a:r>
              <a:rPr lang="en-US" dirty="0" err="1"/>
              <a:t>mladi</a:t>
            </a:r>
            <a:r>
              <a:rPr lang="en-US" dirty="0"/>
              <a:t>, ki so </a:t>
            </a:r>
            <a:r>
              <a:rPr lang="en-US" dirty="0" err="1"/>
              <a:t>že</a:t>
            </a:r>
            <a:r>
              <a:rPr lang="en-US" dirty="0"/>
              <a:t> </a:t>
            </a:r>
            <a:r>
              <a:rPr lang="en-US" dirty="0" err="1"/>
              <a:t>dovolj</a:t>
            </a:r>
            <a:r>
              <a:rPr lang="en-US" dirty="0"/>
              <a:t> </a:t>
            </a:r>
            <a:r>
              <a:rPr lang="en-US" dirty="0" err="1"/>
              <a:t>zreli</a:t>
            </a:r>
            <a:r>
              <a:rPr lang="en-US" dirty="0"/>
              <a:t> in ne </a:t>
            </a:r>
            <a:r>
              <a:rPr lang="en-US" dirty="0" err="1"/>
              <a:t>spremljani</a:t>
            </a:r>
            <a:r>
              <a:rPr lang="en-US" dirty="0"/>
              <a:t>, </a:t>
            </a:r>
            <a:r>
              <a:rPr lang="en-US" dirty="0" err="1"/>
              <a:t>dobijo</a:t>
            </a:r>
            <a:r>
              <a:rPr lang="en-US" dirty="0"/>
              <a:t> </a:t>
            </a:r>
            <a:r>
              <a:rPr lang="en-US" dirty="0" err="1"/>
              <a:t>priložnost</a:t>
            </a:r>
            <a:r>
              <a:rPr lang="en-US" dirty="0"/>
              <a:t> za </a:t>
            </a:r>
            <a:r>
              <a:rPr lang="en-US" dirty="0" err="1"/>
              <a:t>življenjsko</a:t>
            </a:r>
            <a:r>
              <a:rPr lang="en-US" dirty="0"/>
              <a:t> </a:t>
            </a:r>
            <a:r>
              <a:rPr lang="en-US" dirty="0" err="1"/>
              <a:t>ureditev</a:t>
            </a:r>
            <a:r>
              <a:rPr lang="en-US" dirty="0"/>
              <a:t>, </a:t>
            </a:r>
            <a:r>
              <a:rPr lang="en-US" dirty="0" err="1"/>
              <a:t>kjer</a:t>
            </a:r>
            <a:r>
              <a:rPr lang="en-US" dirty="0"/>
              <a:t> </a:t>
            </a:r>
            <a:r>
              <a:rPr lang="en-US" dirty="0" err="1"/>
              <a:t>živijo</a:t>
            </a:r>
            <a:r>
              <a:rPr lang="en-US" dirty="0"/>
              <a:t> </a:t>
            </a:r>
            <a:r>
              <a:rPr lang="en-US" dirty="0" err="1"/>
              <a:t>samostojno</a:t>
            </a:r>
            <a:r>
              <a:rPr lang="en-US" dirty="0"/>
              <a:t> </a:t>
            </a:r>
            <a:r>
              <a:rPr lang="en-US" dirty="0" err="1"/>
              <a:t>ali</a:t>
            </a:r>
            <a:r>
              <a:rPr lang="en-US" dirty="0"/>
              <a:t> v </a:t>
            </a:r>
            <a:r>
              <a:rPr lang="en-US" dirty="0" err="1"/>
              <a:t>majhni</a:t>
            </a:r>
            <a:r>
              <a:rPr lang="en-US" dirty="0"/>
              <a:t> </a:t>
            </a:r>
            <a:r>
              <a:rPr lang="en-US" dirty="0" err="1"/>
              <a:t>skupini</a:t>
            </a:r>
            <a:r>
              <a:rPr lang="en-US" dirty="0"/>
              <a:t>, </a:t>
            </a:r>
            <a:r>
              <a:rPr lang="en-US" dirty="0" err="1"/>
              <a:t>vendar</a:t>
            </a:r>
            <a:r>
              <a:rPr lang="en-US" dirty="0"/>
              <a:t> </a:t>
            </a:r>
            <a:r>
              <a:rPr lang="en-US" dirty="0" err="1"/>
              <a:t>ob</a:t>
            </a:r>
            <a:r>
              <a:rPr lang="en-US" dirty="0"/>
              <a:t> </a:t>
            </a:r>
            <a:r>
              <a:rPr lang="en-US" dirty="0" err="1"/>
              <a:t>redni</a:t>
            </a:r>
            <a:r>
              <a:rPr lang="en-US" dirty="0"/>
              <a:t> </a:t>
            </a:r>
            <a:r>
              <a:rPr lang="en-US" dirty="0" err="1"/>
              <a:t>podpori</a:t>
            </a:r>
            <a:r>
              <a:rPr lang="en-US" dirty="0"/>
              <a:t> </a:t>
            </a:r>
            <a:r>
              <a:rPr lang="en-US" dirty="0" err="1"/>
              <a:t>mentorja</a:t>
            </a:r>
            <a:r>
              <a:rPr lang="en-US" dirty="0"/>
              <a:t> </a:t>
            </a:r>
            <a:r>
              <a:rPr lang="en-US" dirty="0" err="1"/>
              <a:t>ali</a:t>
            </a:r>
            <a:r>
              <a:rPr lang="en-US" dirty="0"/>
              <a:t> </a:t>
            </a:r>
            <a:r>
              <a:rPr lang="en-US" dirty="0" err="1"/>
              <a:t>odrasle</a:t>
            </a:r>
            <a:r>
              <a:rPr lang="en-US" dirty="0"/>
              <a:t> </a:t>
            </a:r>
            <a:r>
              <a:rPr lang="en-US" dirty="0" err="1"/>
              <a:t>osebe</a:t>
            </a:r>
            <a:r>
              <a:rPr lang="en-US" dirty="0"/>
              <a:t>; </a:t>
            </a:r>
            <a:r>
              <a:rPr lang="en-US" dirty="0" err="1"/>
              <a:t>tako</a:t>
            </a:r>
            <a:r>
              <a:rPr lang="en-US" dirty="0"/>
              <a:t> </a:t>
            </a:r>
            <a:r>
              <a:rPr lang="en-US" dirty="0" err="1"/>
              <a:t>lahko</a:t>
            </a:r>
            <a:r>
              <a:rPr lang="en-US" dirty="0"/>
              <a:t> </a:t>
            </a:r>
            <a:r>
              <a:rPr lang="en-US" dirty="0" err="1"/>
              <a:t>razvijajo</a:t>
            </a:r>
            <a:r>
              <a:rPr lang="en-US" dirty="0"/>
              <a:t> </a:t>
            </a:r>
            <a:r>
              <a:rPr lang="en-US" dirty="0" err="1"/>
              <a:t>veščine</a:t>
            </a:r>
            <a:r>
              <a:rPr lang="en-US" dirty="0"/>
              <a:t> </a:t>
            </a:r>
            <a:r>
              <a:rPr lang="en-US" dirty="0" err="1"/>
              <a:t>samostojnega</a:t>
            </a:r>
            <a:r>
              <a:rPr lang="en-US" dirty="0"/>
              <a:t> </a:t>
            </a:r>
            <a:r>
              <a:rPr lang="en-US" dirty="0" err="1"/>
              <a:t>življenja</a:t>
            </a:r>
            <a:r>
              <a:rPr lang="en-US" dirty="0"/>
              <a:t>, </a:t>
            </a:r>
            <a:r>
              <a:rPr lang="en-US" dirty="0" err="1"/>
              <a:t>varnost</a:t>
            </a:r>
            <a:r>
              <a:rPr lang="en-US" dirty="0"/>
              <a:t>, </a:t>
            </a:r>
            <a:r>
              <a:rPr lang="en-US" dirty="0" err="1"/>
              <a:t>dostop</a:t>
            </a:r>
            <a:r>
              <a:rPr lang="en-US" dirty="0"/>
              <a:t> do </a:t>
            </a:r>
            <a:r>
              <a:rPr lang="en-US" dirty="0" err="1"/>
              <a:t>izobraževanja</a:t>
            </a:r>
            <a:r>
              <a:rPr lang="en-US" dirty="0"/>
              <a:t> in </a:t>
            </a:r>
            <a:r>
              <a:rPr lang="en-US" dirty="0" err="1"/>
              <a:t>socialne</a:t>
            </a:r>
            <a:r>
              <a:rPr lang="en-US" dirty="0"/>
              <a:t> </a:t>
            </a:r>
            <a:r>
              <a:rPr lang="en-US" dirty="0" err="1"/>
              <a:t>zaščite</a:t>
            </a:r>
            <a:r>
              <a:rPr lang="en-US" dirty="0"/>
              <a:t>. </a:t>
            </a:r>
            <a:endParaRPr lang="sl-SI" dirty="0"/>
          </a:p>
          <a:p>
            <a:endParaRPr lang="sl-SI" dirty="0"/>
          </a:p>
          <a:p>
            <a:r>
              <a:rPr lang="en-US" dirty="0" err="1"/>
              <a:t>Razlog</a:t>
            </a:r>
            <a:r>
              <a:rPr lang="en-US" dirty="0"/>
              <a:t> za </a:t>
            </a:r>
            <a:r>
              <a:rPr lang="en-US" dirty="0" err="1"/>
              <a:t>promocijo</a:t>
            </a:r>
            <a:r>
              <a:rPr lang="en-US" dirty="0"/>
              <a:t> </a:t>
            </a:r>
            <a:r>
              <a:rPr lang="en-US" dirty="0" err="1"/>
              <a:t>neodvisnega</a:t>
            </a:r>
            <a:r>
              <a:rPr lang="en-US" dirty="0"/>
              <a:t> </a:t>
            </a:r>
            <a:r>
              <a:rPr lang="en-US" dirty="0" err="1"/>
              <a:t>življenja</a:t>
            </a:r>
            <a:r>
              <a:rPr lang="en-US" dirty="0"/>
              <a:t> je </a:t>
            </a:r>
            <a:r>
              <a:rPr lang="en-US" dirty="0" err="1"/>
              <a:t>dvojen</a:t>
            </a:r>
            <a:r>
              <a:rPr lang="en-US" dirty="0"/>
              <a:t>: po </a:t>
            </a:r>
            <a:r>
              <a:rPr lang="en-US" dirty="0" err="1"/>
              <a:t>eni</a:t>
            </a:r>
            <a:r>
              <a:rPr lang="en-US" dirty="0"/>
              <a:t> </a:t>
            </a:r>
            <a:r>
              <a:rPr lang="en-US" dirty="0" err="1"/>
              <a:t>strani</a:t>
            </a:r>
            <a:r>
              <a:rPr lang="en-US" dirty="0"/>
              <a:t> </a:t>
            </a:r>
            <a:r>
              <a:rPr lang="en-US" dirty="0" err="1"/>
              <a:t>starševska</a:t>
            </a:r>
            <a:r>
              <a:rPr lang="en-US" dirty="0"/>
              <a:t> </a:t>
            </a:r>
            <a:r>
              <a:rPr lang="en-US" dirty="0" err="1"/>
              <a:t>ali</a:t>
            </a:r>
            <a:r>
              <a:rPr lang="en-US" dirty="0"/>
              <a:t> </a:t>
            </a:r>
            <a:r>
              <a:rPr lang="en-US" dirty="0" err="1"/>
              <a:t>sorodstvena</a:t>
            </a:r>
            <a:r>
              <a:rPr lang="en-US" dirty="0"/>
              <a:t> </a:t>
            </a:r>
            <a:r>
              <a:rPr lang="en-US" dirty="0" err="1"/>
              <a:t>oskrba</a:t>
            </a:r>
            <a:r>
              <a:rPr lang="en-US" dirty="0"/>
              <a:t> </a:t>
            </a:r>
            <a:r>
              <a:rPr lang="en-US" dirty="0" err="1"/>
              <a:t>ni</a:t>
            </a:r>
            <a:r>
              <a:rPr lang="en-US" dirty="0"/>
              <a:t> </a:t>
            </a:r>
            <a:r>
              <a:rPr lang="en-US" dirty="0" err="1"/>
              <a:t>vedno</a:t>
            </a:r>
            <a:r>
              <a:rPr lang="en-US" dirty="0"/>
              <a:t> </a:t>
            </a:r>
            <a:r>
              <a:rPr lang="en-US" dirty="0" err="1"/>
              <a:t>možna</a:t>
            </a:r>
            <a:r>
              <a:rPr lang="en-US" dirty="0"/>
              <a:t> za </a:t>
            </a:r>
            <a:r>
              <a:rPr lang="en-US" dirty="0" err="1"/>
              <a:t>otroke</a:t>
            </a:r>
            <a:r>
              <a:rPr lang="en-US" dirty="0"/>
              <a:t> </a:t>
            </a:r>
            <a:r>
              <a:rPr lang="en-US" dirty="0" err="1"/>
              <a:t>brez</a:t>
            </a:r>
            <a:r>
              <a:rPr lang="en-US" dirty="0"/>
              <a:t> </a:t>
            </a:r>
            <a:r>
              <a:rPr lang="en-US" dirty="0" err="1"/>
              <a:t>spremstva</a:t>
            </a:r>
            <a:r>
              <a:rPr lang="en-US" dirty="0"/>
              <a:t>, po </a:t>
            </a:r>
            <a:r>
              <a:rPr lang="en-US" dirty="0" err="1"/>
              <a:t>drugi</a:t>
            </a:r>
            <a:r>
              <a:rPr lang="en-US" dirty="0"/>
              <a:t> pa </a:t>
            </a:r>
            <a:r>
              <a:rPr lang="en-US" dirty="0" err="1"/>
              <a:t>institucionalne</a:t>
            </a:r>
            <a:r>
              <a:rPr lang="en-US" dirty="0"/>
              <a:t> </a:t>
            </a:r>
            <a:r>
              <a:rPr lang="en-US" dirty="0" err="1"/>
              <a:t>oblike</a:t>
            </a:r>
            <a:r>
              <a:rPr lang="en-US" dirty="0"/>
              <a:t> </a:t>
            </a:r>
            <a:r>
              <a:rPr lang="en-US" dirty="0" err="1"/>
              <a:t>nastanitve</a:t>
            </a:r>
            <a:r>
              <a:rPr lang="en-US" dirty="0"/>
              <a:t> </a:t>
            </a:r>
            <a:r>
              <a:rPr lang="en-US" dirty="0" err="1"/>
              <a:t>pogosto</a:t>
            </a:r>
            <a:r>
              <a:rPr lang="en-US" dirty="0"/>
              <a:t> ne </a:t>
            </a:r>
            <a:r>
              <a:rPr lang="en-US" dirty="0" err="1"/>
              <a:t>podpirajo</a:t>
            </a:r>
            <a:r>
              <a:rPr lang="en-US" dirty="0"/>
              <a:t> </a:t>
            </a:r>
            <a:r>
              <a:rPr lang="en-US" dirty="0" err="1"/>
              <a:t>optimalnega</a:t>
            </a:r>
            <a:r>
              <a:rPr lang="en-US" dirty="0"/>
              <a:t> </a:t>
            </a:r>
            <a:r>
              <a:rPr lang="en-US" dirty="0" err="1"/>
              <a:t>razvoja</a:t>
            </a:r>
            <a:r>
              <a:rPr lang="en-US" dirty="0"/>
              <a:t>, </a:t>
            </a:r>
            <a:r>
              <a:rPr lang="en-US" dirty="0" err="1"/>
              <a:t>samostojnosti</a:t>
            </a:r>
            <a:r>
              <a:rPr lang="en-US" dirty="0"/>
              <a:t> in </a:t>
            </a:r>
            <a:r>
              <a:rPr lang="en-US" dirty="0" err="1"/>
              <a:t>vključevanja</a:t>
            </a:r>
            <a:r>
              <a:rPr lang="en-US" dirty="0"/>
              <a:t> </a:t>
            </a:r>
            <a:r>
              <a:rPr lang="en-US" dirty="0" err="1"/>
              <a:t>teh</a:t>
            </a:r>
            <a:r>
              <a:rPr lang="en-US" dirty="0"/>
              <a:t> </a:t>
            </a:r>
            <a:r>
              <a:rPr lang="en-US" dirty="0" err="1"/>
              <a:t>otrok</a:t>
            </a:r>
            <a:r>
              <a:rPr lang="en-US" dirty="0"/>
              <a:t> v </a:t>
            </a:r>
            <a:r>
              <a:rPr lang="en-US" dirty="0" err="1"/>
              <a:t>družbo</a:t>
            </a:r>
            <a:r>
              <a:rPr lang="en-US" dirty="0"/>
              <a:t>, </a:t>
            </a:r>
            <a:r>
              <a:rPr lang="en-US" dirty="0" err="1"/>
              <a:t>zato</a:t>
            </a:r>
            <a:r>
              <a:rPr lang="en-US" dirty="0"/>
              <a:t> je model </a:t>
            </a:r>
            <a:r>
              <a:rPr lang="en-US" dirty="0" err="1"/>
              <a:t>nadzorovanega</a:t>
            </a:r>
            <a:r>
              <a:rPr lang="en-US" dirty="0"/>
              <a:t> </a:t>
            </a:r>
            <a:r>
              <a:rPr lang="en-US" dirty="0" err="1"/>
              <a:t>neodvisnega</a:t>
            </a:r>
            <a:r>
              <a:rPr lang="en-US" dirty="0"/>
              <a:t> </a:t>
            </a:r>
            <a:r>
              <a:rPr lang="en-US" dirty="0" err="1"/>
              <a:t>življenja</a:t>
            </a:r>
            <a:r>
              <a:rPr lang="en-US" dirty="0"/>
              <a:t> </a:t>
            </a:r>
            <a:r>
              <a:rPr lang="en-US" dirty="0" err="1"/>
              <a:t>bolj</a:t>
            </a:r>
            <a:r>
              <a:rPr lang="en-US" dirty="0"/>
              <a:t> </a:t>
            </a:r>
            <a:r>
              <a:rPr lang="en-US" dirty="0" err="1"/>
              <a:t>primeren</a:t>
            </a:r>
            <a:r>
              <a:rPr lang="en-US" dirty="0"/>
              <a:t> za </a:t>
            </a:r>
            <a:r>
              <a:rPr lang="en-US" dirty="0" err="1"/>
              <a:t>njihove</a:t>
            </a:r>
            <a:r>
              <a:rPr lang="en-US" dirty="0"/>
              <a:t> </a:t>
            </a:r>
            <a:r>
              <a:rPr lang="en-US" dirty="0" err="1"/>
              <a:t>specifične</a:t>
            </a:r>
            <a:r>
              <a:rPr lang="en-US" dirty="0"/>
              <a:t> </a:t>
            </a:r>
            <a:r>
              <a:rPr lang="en-US" dirty="0" err="1"/>
              <a:t>potrebe</a:t>
            </a:r>
            <a:r>
              <a:rPr lang="en-US" dirty="0"/>
              <a:t>. </a:t>
            </a:r>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27</a:t>
            </a:fld>
            <a:endParaRPr lang="en-US"/>
          </a:p>
        </p:txBody>
      </p:sp>
    </p:spTree>
    <p:extLst>
      <p:ext uri="{BB962C8B-B14F-4D97-AF65-F5344CB8AC3E}">
        <p14:creationId xmlns:p14="http://schemas.microsoft.com/office/powerpoint/2010/main" val="2115227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28</a:t>
            </a:fld>
            <a:endParaRPr lang="en-US"/>
          </a:p>
        </p:txBody>
      </p:sp>
    </p:spTree>
    <p:extLst>
      <p:ext uri="{BB962C8B-B14F-4D97-AF65-F5344CB8AC3E}">
        <p14:creationId xmlns:p14="http://schemas.microsoft.com/office/powerpoint/2010/main" val="415535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dirty="0"/>
              <a:t>KAJ JE</a:t>
            </a:r>
            <a:r>
              <a:rPr lang="sl-SI" dirty="0"/>
              <a:t> </a:t>
            </a:r>
            <a:r>
              <a:rPr lang="en-US" b="1" dirty="0"/>
              <a:t>ZAŠČITA OTROK?</a:t>
            </a:r>
            <a:endParaRPr lang="en-US" dirty="0"/>
          </a:p>
          <a:p>
            <a:r>
              <a:rPr lang="en-US" dirty="0" err="1"/>
              <a:t>Gre</a:t>
            </a:r>
            <a:r>
              <a:rPr lang="en-US" dirty="0"/>
              <a:t> za </a:t>
            </a:r>
            <a:r>
              <a:rPr lang="en-US" b="1" dirty="0" err="1"/>
              <a:t>varovanje</a:t>
            </a:r>
            <a:r>
              <a:rPr lang="en-US" b="1" dirty="0"/>
              <a:t> </a:t>
            </a:r>
            <a:r>
              <a:rPr lang="en-US" b="1" dirty="0" err="1"/>
              <a:t>varnosti</a:t>
            </a:r>
            <a:r>
              <a:rPr lang="en-US" b="1" dirty="0"/>
              <a:t>, </a:t>
            </a:r>
            <a:r>
              <a:rPr lang="en-US" b="1" dirty="0" err="1"/>
              <a:t>dobrega</a:t>
            </a:r>
            <a:r>
              <a:rPr lang="en-US" b="1" dirty="0"/>
              <a:t> </a:t>
            </a:r>
            <a:r>
              <a:rPr lang="en-US" b="1" dirty="0" err="1"/>
              <a:t>počutja</a:t>
            </a:r>
            <a:r>
              <a:rPr lang="en-US" b="1" dirty="0"/>
              <a:t> in </a:t>
            </a:r>
            <a:r>
              <a:rPr lang="en-US" b="1" dirty="0" err="1"/>
              <a:t>pravic</a:t>
            </a:r>
            <a:r>
              <a:rPr lang="en-US" b="1" dirty="0"/>
              <a:t> </a:t>
            </a:r>
            <a:r>
              <a:rPr lang="en-US" b="1" dirty="0" err="1"/>
              <a:t>otrok</a:t>
            </a:r>
            <a:r>
              <a:rPr lang="en-US" b="1" dirty="0"/>
              <a:t> in </a:t>
            </a:r>
            <a:r>
              <a:rPr lang="en-US" b="1" dirty="0" err="1"/>
              <a:t>mladostnikov</a:t>
            </a:r>
            <a:r>
              <a:rPr lang="en-US" dirty="0"/>
              <a:t>, ki so </a:t>
            </a:r>
            <a:r>
              <a:rPr lang="en-US" dirty="0" err="1"/>
              <a:t>bili</a:t>
            </a:r>
            <a:r>
              <a:rPr lang="en-US" dirty="0"/>
              <a:t> </a:t>
            </a:r>
            <a:r>
              <a:rPr lang="en-US" dirty="0" err="1"/>
              <a:t>prisiljeni</a:t>
            </a:r>
            <a:r>
              <a:rPr lang="en-US" dirty="0"/>
              <a:t> </a:t>
            </a:r>
            <a:r>
              <a:rPr lang="en-US" dirty="0" err="1"/>
              <a:t>zapustiti</a:t>
            </a:r>
            <a:r>
              <a:rPr lang="en-US" dirty="0"/>
              <a:t> </a:t>
            </a:r>
            <a:r>
              <a:rPr lang="en-US" dirty="0" err="1"/>
              <a:t>svoje</a:t>
            </a:r>
            <a:r>
              <a:rPr lang="en-US" dirty="0"/>
              <a:t> </a:t>
            </a:r>
            <a:r>
              <a:rPr lang="en-US" dirty="0" err="1"/>
              <a:t>domove</a:t>
            </a:r>
            <a:r>
              <a:rPr lang="en-US" dirty="0"/>
              <a:t>.</a:t>
            </a:r>
          </a:p>
          <a:p>
            <a:r>
              <a:rPr lang="en-US" dirty="0" err="1"/>
              <a:t>Približno</a:t>
            </a:r>
            <a:r>
              <a:rPr lang="en-US" dirty="0"/>
              <a:t> </a:t>
            </a:r>
            <a:r>
              <a:rPr lang="en-US" b="1" dirty="0"/>
              <a:t>40 </a:t>
            </a:r>
            <a:r>
              <a:rPr lang="en-US" b="1" dirty="0" err="1"/>
              <a:t>odstotkov</a:t>
            </a:r>
            <a:r>
              <a:rPr lang="en-US" b="1" dirty="0"/>
              <a:t> </a:t>
            </a:r>
            <a:r>
              <a:rPr lang="en-US" b="1" dirty="0" err="1"/>
              <a:t>vseh</a:t>
            </a:r>
            <a:r>
              <a:rPr lang="en-US" b="1" dirty="0"/>
              <a:t> </a:t>
            </a:r>
            <a:r>
              <a:rPr lang="en-US" b="1" dirty="0" err="1"/>
              <a:t>razseljenih</a:t>
            </a:r>
            <a:r>
              <a:rPr lang="en-US" b="1" dirty="0"/>
              <a:t> </a:t>
            </a:r>
            <a:r>
              <a:rPr lang="en-US" b="1" dirty="0" err="1"/>
              <a:t>oseb</a:t>
            </a:r>
            <a:r>
              <a:rPr lang="en-US" b="1" dirty="0"/>
              <a:t> so </a:t>
            </a:r>
            <a:r>
              <a:rPr lang="en-US" b="1" dirty="0" err="1"/>
              <a:t>otroci</a:t>
            </a:r>
            <a:r>
              <a:rPr lang="en-US" dirty="0"/>
              <a:t>, med </a:t>
            </a:r>
            <a:r>
              <a:rPr lang="en-US" dirty="0" err="1"/>
              <a:t>katerimi</a:t>
            </a:r>
            <a:r>
              <a:rPr lang="en-US" dirty="0"/>
              <a:t> je </a:t>
            </a:r>
            <a:r>
              <a:rPr lang="en-US" dirty="0" err="1"/>
              <a:t>veliko</a:t>
            </a:r>
            <a:r>
              <a:rPr lang="en-US" dirty="0"/>
              <a:t> </a:t>
            </a:r>
            <a:r>
              <a:rPr lang="en-US" dirty="0" err="1"/>
              <a:t>takih</a:t>
            </a:r>
            <a:r>
              <a:rPr lang="en-US" dirty="0"/>
              <a:t>, ki so </a:t>
            </a:r>
            <a:r>
              <a:rPr lang="en-US" b="1" dirty="0" err="1"/>
              <a:t>brez</a:t>
            </a:r>
            <a:r>
              <a:rPr lang="en-US" b="1" dirty="0"/>
              <a:t> </a:t>
            </a:r>
            <a:r>
              <a:rPr lang="en-US" b="1" dirty="0" err="1"/>
              <a:t>spremstva</a:t>
            </a:r>
            <a:r>
              <a:rPr lang="en-US" b="1" dirty="0"/>
              <a:t> </a:t>
            </a:r>
            <a:r>
              <a:rPr lang="en-US" b="1" dirty="0" err="1"/>
              <a:t>ali</a:t>
            </a:r>
            <a:r>
              <a:rPr lang="en-US" b="1" dirty="0"/>
              <a:t> </a:t>
            </a:r>
            <a:r>
              <a:rPr lang="en-US" b="1" dirty="0" err="1"/>
              <a:t>ločeni</a:t>
            </a:r>
            <a:r>
              <a:rPr lang="en-US" b="1" dirty="0"/>
              <a:t> od </a:t>
            </a:r>
            <a:r>
              <a:rPr lang="en-US" b="1" dirty="0" err="1"/>
              <a:t>svojih</a:t>
            </a:r>
            <a:r>
              <a:rPr lang="en-US" b="1" dirty="0"/>
              <a:t> </a:t>
            </a:r>
            <a:r>
              <a:rPr lang="en-US" b="1" dirty="0" err="1"/>
              <a:t>družin</a:t>
            </a:r>
            <a:r>
              <a:rPr lang="en-US" dirty="0"/>
              <a:t>. </a:t>
            </a:r>
            <a:r>
              <a:rPr lang="en-US" dirty="0" err="1"/>
              <a:t>Begunstvo</a:t>
            </a:r>
            <a:r>
              <a:rPr lang="en-US" dirty="0"/>
              <a:t> je za </a:t>
            </a:r>
            <a:r>
              <a:rPr lang="en-US" dirty="0" err="1"/>
              <a:t>otroke</a:t>
            </a:r>
            <a:r>
              <a:rPr lang="en-US" dirty="0"/>
              <a:t> </a:t>
            </a:r>
            <a:r>
              <a:rPr lang="en-US" dirty="0" err="1"/>
              <a:t>še</a:t>
            </a:r>
            <a:r>
              <a:rPr lang="en-US" dirty="0"/>
              <a:t> </a:t>
            </a:r>
            <a:r>
              <a:rPr lang="en-US" dirty="0" err="1"/>
              <a:t>posebej</a:t>
            </a:r>
            <a:r>
              <a:rPr lang="en-US" dirty="0"/>
              <a:t> </a:t>
            </a:r>
            <a:r>
              <a:rPr lang="en-US" b="1" dirty="0" err="1"/>
              <a:t>travmatična</a:t>
            </a:r>
            <a:r>
              <a:rPr lang="en-US" b="1" dirty="0"/>
              <a:t> in </a:t>
            </a:r>
            <a:r>
              <a:rPr lang="en-US" b="1" dirty="0" err="1"/>
              <a:t>zastrašujoča</a:t>
            </a:r>
            <a:r>
              <a:rPr lang="en-US" b="1" dirty="0"/>
              <a:t> </a:t>
            </a:r>
            <a:r>
              <a:rPr lang="en-US" b="1" dirty="0" err="1"/>
              <a:t>izkušnja</a:t>
            </a:r>
            <a:r>
              <a:rPr lang="en-US" dirty="0"/>
              <a:t>. </a:t>
            </a:r>
            <a:r>
              <a:rPr lang="en-US" dirty="0" err="1"/>
              <a:t>Otroci</a:t>
            </a:r>
            <a:r>
              <a:rPr lang="en-US" dirty="0"/>
              <a:t> in </a:t>
            </a:r>
            <a:r>
              <a:rPr lang="en-US" dirty="0" err="1"/>
              <a:t>mladostniki</a:t>
            </a:r>
            <a:r>
              <a:rPr lang="en-US" dirty="0"/>
              <a:t> so </a:t>
            </a:r>
            <a:r>
              <a:rPr lang="en-US" dirty="0" err="1"/>
              <a:t>izpostavljeni</a:t>
            </a:r>
            <a:r>
              <a:rPr lang="en-US" dirty="0"/>
              <a:t> </a:t>
            </a:r>
            <a:r>
              <a:rPr lang="en-US" dirty="0" err="1"/>
              <a:t>številnim</a:t>
            </a:r>
            <a:r>
              <a:rPr lang="en-US" dirty="0"/>
              <a:t> </a:t>
            </a:r>
            <a:r>
              <a:rPr lang="en-US" dirty="0" err="1"/>
              <a:t>tveganjem</a:t>
            </a:r>
            <a:r>
              <a:rPr lang="en-US" dirty="0"/>
              <a:t>, </a:t>
            </a:r>
            <a:r>
              <a:rPr lang="en-US" dirty="0" err="1"/>
              <a:t>kot</a:t>
            </a:r>
            <a:r>
              <a:rPr lang="en-US" dirty="0"/>
              <a:t> so </a:t>
            </a:r>
            <a:r>
              <a:rPr lang="en-US" b="1" dirty="0" err="1"/>
              <a:t>nasilje</a:t>
            </a:r>
            <a:r>
              <a:rPr lang="en-US" b="1" dirty="0"/>
              <a:t>, </a:t>
            </a:r>
            <a:r>
              <a:rPr lang="en-US" b="1" dirty="0" err="1"/>
              <a:t>zlorabe</a:t>
            </a:r>
            <a:r>
              <a:rPr lang="en-US" b="1" dirty="0"/>
              <a:t>, </a:t>
            </a:r>
            <a:r>
              <a:rPr lang="en-US" b="1" dirty="0" err="1"/>
              <a:t>izkoriščanje</a:t>
            </a:r>
            <a:r>
              <a:rPr lang="en-US" b="1" dirty="0"/>
              <a:t>, </a:t>
            </a:r>
            <a:r>
              <a:rPr lang="en-US" b="1" dirty="0" err="1"/>
              <a:t>novačenje</a:t>
            </a:r>
            <a:r>
              <a:rPr lang="en-US" b="1" dirty="0"/>
              <a:t> v </a:t>
            </a:r>
            <a:r>
              <a:rPr lang="en-US" b="1" dirty="0" err="1"/>
              <a:t>oborožene</a:t>
            </a:r>
            <a:r>
              <a:rPr lang="en-US" b="1" dirty="0"/>
              <a:t> </a:t>
            </a:r>
            <a:r>
              <a:rPr lang="en-US" b="1" dirty="0" err="1"/>
              <a:t>skupine</a:t>
            </a:r>
            <a:r>
              <a:rPr lang="en-US" b="1" dirty="0"/>
              <a:t>, </a:t>
            </a:r>
            <a:r>
              <a:rPr lang="en-US" b="1" dirty="0" err="1"/>
              <a:t>trgovina</a:t>
            </a:r>
            <a:r>
              <a:rPr lang="en-US" b="1" dirty="0"/>
              <a:t> z </a:t>
            </a:r>
            <a:r>
              <a:rPr lang="en-US" b="1" dirty="0" err="1"/>
              <a:t>ljudmi</a:t>
            </a:r>
            <a:r>
              <a:rPr lang="en-US" b="1" dirty="0"/>
              <a:t> in </a:t>
            </a:r>
            <a:r>
              <a:rPr lang="en-US" b="1" dirty="0" err="1"/>
              <a:t>pridržanje</a:t>
            </a:r>
            <a:r>
              <a:rPr lang="en-US" dirty="0"/>
              <a:t>.</a:t>
            </a:r>
          </a:p>
          <a:p>
            <a:r>
              <a:rPr lang="en-US" dirty="0" err="1"/>
              <a:t>Več</a:t>
            </a:r>
            <a:r>
              <a:rPr lang="en-US" dirty="0"/>
              <a:t> </a:t>
            </a:r>
            <a:r>
              <a:rPr lang="en-US" dirty="0" err="1"/>
              <a:t>kot</a:t>
            </a:r>
            <a:r>
              <a:rPr lang="en-US" dirty="0"/>
              <a:t> </a:t>
            </a:r>
            <a:r>
              <a:rPr lang="en-US" dirty="0" err="1"/>
              <a:t>polovica</a:t>
            </a:r>
            <a:r>
              <a:rPr lang="en-US" dirty="0"/>
              <a:t> </a:t>
            </a:r>
            <a:r>
              <a:rPr lang="en-US" dirty="0" err="1"/>
              <a:t>begunskih</a:t>
            </a:r>
            <a:r>
              <a:rPr lang="en-US" dirty="0"/>
              <a:t> </a:t>
            </a:r>
            <a:r>
              <a:rPr lang="en-US" dirty="0" err="1"/>
              <a:t>otrok</a:t>
            </a:r>
            <a:r>
              <a:rPr lang="en-US" dirty="0"/>
              <a:t> </a:t>
            </a:r>
            <a:r>
              <a:rPr lang="en-US" dirty="0" err="1"/>
              <a:t>živi</a:t>
            </a:r>
            <a:r>
              <a:rPr lang="en-US" dirty="0"/>
              <a:t> v </a:t>
            </a:r>
            <a:r>
              <a:rPr lang="en-US" b="1" dirty="0" err="1"/>
              <a:t>državah</a:t>
            </a:r>
            <a:r>
              <a:rPr lang="en-US" b="1" dirty="0"/>
              <a:t> z </a:t>
            </a:r>
            <a:r>
              <a:rPr lang="en-US" b="1" dirty="0" err="1"/>
              <a:t>nizkimi</a:t>
            </a:r>
            <a:r>
              <a:rPr lang="en-US" b="1" dirty="0"/>
              <a:t> </a:t>
            </a:r>
            <a:r>
              <a:rPr lang="en-US" b="1" dirty="0" err="1"/>
              <a:t>ali</a:t>
            </a:r>
            <a:r>
              <a:rPr lang="en-US" b="1" dirty="0"/>
              <a:t> </a:t>
            </a:r>
            <a:r>
              <a:rPr lang="en-US" b="1" dirty="0" err="1"/>
              <a:t>srednjimi</a:t>
            </a:r>
            <a:r>
              <a:rPr lang="en-US" b="1" dirty="0"/>
              <a:t> </a:t>
            </a:r>
            <a:r>
              <a:rPr lang="en-US" b="1" dirty="0" err="1"/>
              <a:t>dohodki</a:t>
            </a:r>
            <a:r>
              <a:rPr lang="en-US" dirty="0"/>
              <a:t>, </a:t>
            </a:r>
            <a:r>
              <a:rPr lang="en-US" dirty="0" err="1"/>
              <a:t>kjer</a:t>
            </a:r>
            <a:r>
              <a:rPr lang="en-US" dirty="0"/>
              <a:t> </a:t>
            </a:r>
            <a:r>
              <a:rPr lang="en-US" dirty="0" err="1"/>
              <a:t>sistemi</a:t>
            </a:r>
            <a:r>
              <a:rPr lang="en-US" dirty="0"/>
              <a:t> za </a:t>
            </a:r>
            <a:r>
              <a:rPr lang="en-US" dirty="0" err="1"/>
              <a:t>zaščito</a:t>
            </a:r>
            <a:r>
              <a:rPr lang="en-US" dirty="0"/>
              <a:t> </a:t>
            </a:r>
            <a:r>
              <a:rPr lang="en-US" dirty="0" err="1"/>
              <a:t>otrok</a:t>
            </a:r>
            <a:r>
              <a:rPr lang="en-US" dirty="0"/>
              <a:t> </a:t>
            </a:r>
            <a:r>
              <a:rPr lang="en-US" dirty="0" err="1"/>
              <a:t>pogosto</a:t>
            </a:r>
            <a:r>
              <a:rPr lang="en-US" dirty="0"/>
              <a:t> </a:t>
            </a:r>
            <a:r>
              <a:rPr lang="en-US" b="1" dirty="0" err="1"/>
              <a:t>nimajo</a:t>
            </a:r>
            <a:r>
              <a:rPr lang="en-US" b="1" dirty="0"/>
              <a:t> </a:t>
            </a:r>
            <a:r>
              <a:rPr lang="en-US" b="1" dirty="0" err="1"/>
              <a:t>zadostnih</a:t>
            </a:r>
            <a:r>
              <a:rPr lang="en-US" b="1" dirty="0"/>
              <a:t> </a:t>
            </a:r>
            <a:r>
              <a:rPr lang="en-US" b="1" dirty="0" err="1"/>
              <a:t>zmogljivosti</a:t>
            </a:r>
            <a:r>
              <a:rPr lang="en-US" dirty="0"/>
              <a:t>. V </a:t>
            </a:r>
            <a:r>
              <a:rPr lang="en-US" dirty="0" err="1"/>
              <a:t>takih</a:t>
            </a:r>
            <a:r>
              <a:rPr lang="en-US" dirty="0"/>
              <a:t> </a:t>
            </a:r>
            <a:r>
              <a:rPr lang="en-US" dirty="0" err="1"/>
              <a:t>primerih</a:t>
            </a:r>
            <a:r>
              <a:rPr lang="en-US" dirty="0"/>
              <a:t> </a:t>
            </a:r>
            <a:r>
              <a:rPr lang="en-US" b="1" dirty="0"/>
              <a:t>UNHCR </a:t>
            </a:r>
            <a:r>
              <a:rPr lang="en-US" b="1" dirty="0" err="1"/>
              <a:t>zagotavlja</a:t>
            </a:r>
            <a:r>
              <a:rPr lang="en-US" b="1" dirty="0"/>
              <a:t> </a:t>
            </a:r>
            <a:r>
              <a:rPr lang="en-US" b="1" dirty="0" err="1"/>
              <a:t>storitve</a:t>
            </a:r>
            <a:r>
              <a:rPr lang="en-US" b="1" dirty="0"/>
              <a:t> za </a:t>
            </a:r>
            <a:r>
              <a:rPr lang="en-US" b="1" dirty="0" err="1"/>
              <a:t>zaščito</a:t>
            </a:r>
            <a:r>
              <a:rPr lang="en-US" b="1" dirty="0"/>
              <a:t> </a:t>
            </a:r>
            <a:r>
              <a:rPr lang="en-US" b="1" dirty="0" err="1"/>
              <a:t>otrok</a:t>
            </a:r>
            <a:r>
              <a:rPr lang="en-US" dirty="0"/>
              <a:t> </a:t>
            </a:r>
            <a:r>
              <a:rPr lang="en-US" dirty="0" err="1"/>
              <a:t>ter</a:t>
            </a:r>
            <a:r>
              <a:rPr lang="en-US" dirty="0"/>
              <a:t> </a:t>
            </a:r>
            <a:r>
              <a:rPr lang="en-US" b="1" dirty="0" err="1"/>
              <a:t>podpira</a:t>
            </a:r>
            <a:r>
              <a:rPr lang="en-US" b="1" dirty="0"/>
              <a:t> </a:t>
            </a:r>
            <a:r>
              <a:rPr lang="en-US" b="1" dirty="0" err="1"/>
              <a:t>lokalne</a:t>
            </a:r>
            <a:r>
              <a:rPr lang="en-US" b="1" dirty="0"/>
              <a:t> in </a:t>
            </a:r>
            <a:r>
              <a:rPr lang="en-US" b="1" dirty="0" err="1"/>
              <a:t>nacionalne</a:t>
            </a:r>
            <a:r>
              <a:rPr lang="en-US" b="1" dirty="0"/>
              <a:t> </a:t>
            </a:r>
            <a:r>
              <a:rPr lang="en-US" b="1" dirty="0" err="1"/>
              <a:t>oblasti</a:t>
            </a:r>
            <a:r>
              <a:rPr lang="en-US" dirty="0"/>
              <a:t> </a:t>
            </a:r>
            <a:r>
              <a:rPr lang="en-US" dirty="0" err="1"/>
              <a:t>pri</a:t>
            </a:r>
            <a:r>
              <a:rPr lang="en-US" dirty="0"/>
              <a:t> </a:t>
            </a:r>
            <a:r>
              <a:rPr lang="en-US" dirty="0" err="1"/>
              <a:t>zagotavljanju</a:t>
            </a:r>
            <a:r>
              <a:rPr lang="en-US" dirty="0"/>
              <a:t>, da so </a:t>
            </a:r>
            <a:r>
              <a:rPr lang="en-US" dirty="0" err="1"/>
              <a:t>begunski</a:t>
            </a:r>
            <a:r>
              <a:rPr lang="en-US" dirty="0"/>
              <a:t> in </a:t>
            </a:r>
            <a:r>
              <a:rPr lang="en-US" dirty="0" err="1"/>
              <a:t>osebe</a:t>
            </a:r>
            <a:r>
              <a:rPr lang="en-US" dirty="0"/>
              <a:t> </a:t>
            </a:r>
            <a:r>
              <a:rPr lang="en-US" dirty="0" err="1"/>
              <a:t>brez</a:t>
            </a:r>
            <a:r>
              <a:rPr lang="en-US" dirty="0"/>
              <a:t> </a:t>
            </a:r>
            <a:r>
              <a:rPr lang="en-US" dirty="0" err="1"/>
              <a:t>državljanstva</a:t>
            </a:r>
            <a:r>
              <a:rPr lang="en-US" dirty="0"/>
              <a:t> </a:t>
            </a:r>
            <a:r>
              <a:rPr lang="en-US" b="1" dirty="0" err="1"/>
              <a:t>registrirani</a:t>
            </a:r>
            <a:r>
              <a:rPr lang="en-US" b="1" dirty="0"/>
              <a:t> </a:t>
            </a:r>
            <a:r>
              <a:rPr lang="en-US" b="1" dirty="0" err="1"/>
              <a:t>ob</a:t>
            </a:r>
            <a:r>
              <a:rPr lang="en-US" b="1" dirty="0"/>
              <a:t> </a:t>
            </a:r>
            <a:r>
              <a:rPr lang="en-US" b="1" dirty="0" err="1"/>
              <a:t>rojstvu</a:t>
            </a:r>
            <a:r>
              <a:rPr lang="en-US" dirty="0"/>
              <a:t>, </a:t>
            </a:r>
            <a:r>
              <a:rPr lang="en-US" dirty="0" err="1"/>
              <a:t>saj</a:t>
            </a:r>
            <a:r>
              <a:rPr lang="en-US" dirty="0"/>
              <a:t> </a:t>
            </a:r>
            <a:r>
              <a:rPr lang="en-US" dirty="0" err="1"/>
              <a:t>lahko</a:t>
            </a:r>
            <a:r>
              <a:rPr lang="en-US" dirty="0"/>
              <a:t> </a:t>
            </a:r>
            <a:r>
              <a:rPr lang="en-US" b="1" dirty="0" err="1"/>
              <a:t>odsotnost</a:t>
            </a:r>
            <a:r>
              <a:rPr lang="en-US" b="1" dirty="0"/>
              <a:t> </a:t>
            </a:r>
            <a:r>
              <a:rPr lang="en-US" b="1" dirty="0" err="1"/>
              <a:t>osebnih</a:t>
            </a:r>
            <a:r>
              <a:rPr lang="en-US" b="1" dirty="0"/>
              <a:t> </a:t>
            </a:r>
            <a:r>
              <a:rPr lang="en-US" b="1" dirty="0" err="1"/>
              <a:t>dokumentov</a:t>
            </a:r>
            <a:r>
              <a:rPr lang="en-US" dirty="0"/>
              <a:t> </a:t>
            </a:r>
            <a:r>
              <a:rPr lang="en-US" dirty="0" err="1"/>
              <a:t>povzroči</a:t>
            </a:r>
            <a:r>
              <a:rPr lang="en-US" dirty="0"/>
              <a:t> </a:t>
            </a:r>
            <a:r>
              <a:rPr lang="en-US" dirty="0" err="1"/>
              <a:t>številne</a:t>
            </a:r>
            <a:r>
              <a:rPr lang="en-US" dirty="0"/>
              <a:t> </a:t>
            </a:r>
            <a:r>
              <a:rPr lang="en-US" dirty="0" err="1"/>
              <a:t>težave</a:t>
            </a:r>
            <a:r>
              <a:rPr lang="en-US" dirty="0"/>
              <a:t> </a:t>
            </a:r>
            <a:r>
              <a:rPr lang="en-US" dirty="0" err="1"/>
              <a:t>pozneje</a:t>
            </a:r>
            <a:r>
              <a:rPr lang="en-US" dirty="0"/>
              <a:t> v </a:t>
            </a:r>
            <a:r>
              <a:rPr lang="en-US" dirty="0" err="1"/>
              <a:t>življenju</a:t>
            </a:r>
            <a:r>
              <a:rPr lang="en-US" dirty="0"/>
              <a:t>.</a:t>
            </a:r>
          </a:p>
          <a:p>
            <a:endParaRPr lang="en-US" dirty="0"/>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3</a:t>
            </a:fld>
            <a:endParaRPr lang="en-US"/>
          </a:p>
        </p:txBody>
      </p:sp>
    </p:spTree>
    <p:extLst>
      <p:ext uri="{BB962C8B-B14F-4D97-AF65-F5344CB8AC3E}">
        <p14:creationId xmlns:p14="http://schemas.microsoft.com/office/powerpoint/2010/main" val="206985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4</a:t>
            </a:fld>
            <a:endParaRPr lang="en-US"/>
          </a:p>
        </p:txBody>
      </p:sp>
    </p:spTree>
    <p:extLst>
      <p:ext uri="{BB962C8B-B14F-4D97-AF65-F5344CB8AC3E}">
        <p14:creationId xmlns:p14="http://schemas.microsoft.com/office/powerpoint/2010/main" val="15147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171450" indent="-171450">
              <a:buFont typeface="Arial" panose="020B0604020202020204" pitchFamily="34" charset="0"/>
              <a:buChar char="•"/>
            </a:pPr>
            <a:r>
              <a:rPr lang="en-US" dirty="0">
                <a:hlinkClick r:id="rId3"/>
              </a:rPr>
              <a:t>EU external borders: Irregular crossings drop by 20% in first half of 2025</a:t>
            </a:r>
            <a:endParaRPr lang="sl-SI" dirty="0"/>
          </a:p>
          <a:p>
            <a:pPr marL="171450" indent="-171450">
              <a:buFont typeface="Arial" panose="020B0604020202020204" pitchFamily="34" charset="0"/>
              <a:buChar char="•"/>
            </a:pPr>
            <a:endParaRPr lang="sl-SI" dirty="0"/>
          </a:p>
          <a:p>
            <a:pPr marL="171450" indent="-171450">
              <a:buFont typeface="Arial" panose="020B0604020202020204" pitchFamily="34" charset="0"/>
              <a:buChar char="•"/>
            </a:pPr>
            <a:r>
              <a:rPr lang="en-US" dirty="0">
                <a:hlinkClick r:id="rId4"/>
              </a:rPr>
              <a:t>World Report 2025: Afghanistan | Human Rights Watch</a:t>
            </a:r>
            <a:endParaRPr lang="sl-SI" dirty="0"/>
          </a:p>
          <a:p>
            <a:pPr marL="171450" indent="-171450">
              <a:buFont typeface="Arial" panose="020B0604020202020204" pitchFamily="34" charset="0"/>
              <a:buChar char="•"/>
            </a:pPr>
            <a:r>
              <a:rPr lang="en-US" dirty="0">
                <a:hlinkClick r:id="rId5"/>
              </a:rPr>
              <a:t>COI Report - Afghanistan: Country Focus | European Union Agency for Asylum</a:t>
            </a:r>
            <a:endParaRPr lang="sl-SI" dirty="0"/>
          </a:p>
          <a:p>
            <a:pPr marL="171450" indent="-171450">
              <a:buFont typeface="Arial" panose="020B0604020202020204" pitchFamily="34" charset="0"/>
              <a:buChar char="•"/>
            </a:pPr>
            <a:endParaRPr lang="sl-SI" dirty="0"/>
          </a:p>
          <a:p>
            <a:pPr marL="171450" indent="-171450">
              <a:buFont typeface="Arial" panose="020B0604020202020204" pitchFamily="34" charset="0"/>
              <a:buChar char="•"/>
            </a:pPr>
            <a:r>
              <a:rPr lang="en-US" dirty="0">
                <a:hlinkClick r:id="rId6"/>
              </a:rPr>
              <a:t>World Report 2025: Bangladesh | Human Rights Watch</a:t>
            </a:r>
            <a:endParaRPr lang="sl-SI" dirty="0"/>
          </a:p>
          <a:p>
            <a:pPr marL="171450" indent="-171450">
              <a:buFont typeface="Arial" panose="020B0604020202020204" pitchFamily="34" charset="0"/>
              <a:buChar char="•"/>
            </a:pPr>
            <a:r>
              <a:rPr lang="en-US" dirty="0">
                <a:hlinkClick r:id="rId7"/>
              </a:rPr>
              <a:t>Country of Origin Information: Bangladesh – Country Focus</a:t>
            </a:r>
            <a:endParaRPr lang="sl-SI" dirty="0"/>
          </a:p>
          <a:p>
            <a:pPr marL="171450" indent="-171450">
              <a:buFont typeface="Arial" panose="020B0604020202020204" pitchFamily="34" charset="0"/>
              <a:buChar char="•"/>
            </a:pPr>
            <a:endParaRPr lang="sl-SI" dirty="0"/>
          </a:p>
          <a:p>
            <a:pPr marL="171450" indent="-171450">
              <a:buFont typeface="Arial" panose="020B0604020202020204" pitchFamily="34" charset="0"/>
              <a:buChar char="•"/>
            </a:pPr>
            <a:r>
              <a:rPr lang="en-US" dirty="0">
                <a:hlinkClick r:id="rId8"/>
              </a:rPr>
              <a:t>World Report 2025: Egypt | Human Rights Watch</a:t>
            </a:r>
            <a:endParaRPr lang="sl-SI" dirty="0"/>
          </a:p>
          <a:p>
            <a:pPr marL="171450" indent="-171450">
              <a:buFont typeface="Arial" panose="020B0604020202020204" pitchFamily="34" charset="0"/>
              <a:buChar char="•"/>
            </a:pPr>
            <a:r>
              <a:rPr lang="en-US" dirty="0">
                <a:hlinkClick r:id="rId9"/>
              </a:rPr>
              <a:t>EGYPT COUNTRY BRIEF, DECEMBER 2024 OF CHILDREN AND ADOLESCENTS Situation.pdf</a:t>
            </a:r>
            <a:endParaRPr lang="sl-SI" dirty="0"/>
          </a:p>
          <a:p>
            <a:pPr marL="171450" indent="-171450">
              <a:buFont typeface="Arial" panose="020B0604020202020204" pitchFamily="34" charset="0"/>
              <a:buChar char="•"/>
            </a:pPr>
            <a:r>
              <a:rPr lang="en-US" dirty="0">
                <a:hlinkClick r:id="rId10"/>
              </a:rPr>
              <a:t>Migration Drivers Report: Egypt as a Country of Origin | European Union Agency for Asylum</a:t>
            </a:r>
            <a:endParaRPr lang="sl-SI" dirty="0"/>
          </a:p>
          <a:p>
            <a:pPr marL="171450" indent="-171450">
              <a:buFont typeface="Arial" panose="020B0604020202020204" pitchFamily="34" charset="0"/>
              <a:buChar char="•"/>
            </a:pPr>
            <a:r>
              <a:rPr lang="en-US" dirty="0">
                <a:hlinkClick r:id="rId11"/>
              </a:rPr>
              <a:t>AIDA-Country-Report-on-Egypt_EN.pdf</a:t>
            </a:r>
            <a:endParaRPr lang="sl-SI" dirty="0"/>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5</a:t>
            </a:fld>
            <a:endParaRPr lang="en-US"/>
          </a:p>
        </p:txBody>
      </p:sp>
    </p:spTree>
    <p:extLst>
      <p:ext uri="{BB962C8B-B14F-4D97-AF65-F5344CB8AC3E}">
        <p14:creationId xmlns:p14="http://schemas.microsoft.com/office/powerpoint/2010/main" val="40956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5"/>
          </p:nvPr>
        </p:nvSpPr>
        <p:spPr/>
        <p:txBody>
          <a:bodyPr/>
          <a:lstStyle/>
          <a:p>
            <a:fld id="{B3D561B4-3FC0-4415-8D5E-75F02A35F168}" type="slidenum">
              <a:rPr lang="en-US" smtClean="0"/>
              <a:t>6</a:t>
            </a:fld>
            <a:endParaRPr lang="en-US"/>
          </a:p>
        </p:txBody>
      </p:sp>
    </p:spTree>
    <p:extLst>
      <p:ext uri="{BB962C8B-B14F-4D97-AF65-F5344CB8AC3E}">
        <p14:creationId xmlns:p14="http://schemas.microsoft.com/office/powerpoint/2010/main" val="288999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dirty="0">
                <a:hlinkClick r:id="rId3"/>
              </a:rPr>
              <a:t>General comment No. 6 (2005): Treatment of Unaccompanied and Separated Children Outside their Country of Origin | </a:t>
            </a:r>
            <a:r>
              <a:rPr lang="en-US" dirty="0" err="1">
                <a:hlinkClick r:id="rId3"/>
              </a:rPr>
              <a:t>Refworld</a:t>
            </a:r>
            <a:endParaRPr lang="sl-SI" dirty="0"/>
          </a:p>
          <a:p>
            <a:endParaRPr lang="sl-SI" dirty="0"/>
          </a:p>
          <a:p>
            <a:endParaRPr lang="en-US" dirty="0"/>
          </a:p>
        </p:txBody>
      </p:sp>
      <p:sp>
        <p:nvSpPr>
          <p:cNvPr id="4" name="Označba mesta številke diapozitiva 3"/>
          <p:cNvSpPr>
            <a:spLocks noGrp="1"/>
          </p:cNvSpPr>
          <p:nvPr>
            <p:ph type="sldNum" sz="quarter" idx="5"/>
          </p:nvPr>
        </p:nvSpPr>
        <p:spPr/>
        <p:txBody>
          <a:bodyPr/>
          <a:lstStyle/>
          <a:p>
            <a:fld id="{A220BDFE-3469-40D3-9271-2BBF3B61BCDC}" type="slidenum">
              <a:rPr lang="en-SI" smtClean="0"/>
              <a:t>7</a:t>
            </a:fld>
            <a:endParaRPr lang="en-SI"/>
          </a:p>
        </p:txBody>
      </p:sp>
    </p:spTree>
    <p:extLst>
      <p:ext uri="{BB962C8B-B14F-4D97-AF65-F5344CB8AC3E}">
        <p14:creationId xmlns:p14="http://schemas.microsoft.com/office/powerpoint/2010/main" val="193642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a:solidFill>
                  <a:srgbClr val="0070C0"/>
                </a:solidFill>
                <a:latin typeface="Arial" panose="020B0604020202020204" pitchFamily="34" charset="0"/>
                <a:cs typeface="Arial" panose="020B0604020202020204" pitchFamily="34" charset="0"/>
              </a:rPr>
              <a:t>KOP</a:t>
            </a:r>
            <a:r>
              <a:rPr lang="en-US" sz="1200" dirty="0">
                <a:solidFill>
                  <a:srgbClr val="0070C0"/>
                </a:solidFill>
                <a:latin typeface="Arial" panose="020B0604020202020204" pitchFamily="34" charset="0"/>
                <a:cs typeface="Arial" panose="020B0604020202020204" pitchFamily="34" charset="0"/>
              </a:rPr>
              <a:t> </a:t>
            </a:r>
            <a:r>
              <a:rPr lang="sl-SI" sz="1200" dirty="0">
                <a:solidFill>
                  <a:srgbClr val="0070C0"/>
                </a:solidFill>
                <a:latin typeface="Arial" panose="020B0604020202020204" pitchFamily="34" charset="0"/>
                <a:cs typeface="Arial" panose="020B0604020202020204" pitchFamily="34" charset="0"/>
              </a:rPr>
              <a:t>Splošna opomba</a:t>
            </a:r>
            <a:r>
              <a:rPr lang="en-US" sz="1200" dirty="0">
                <a:solidFill>
                  <a:srgbClr val="0070C0"/>
                </a:solidFill>
                <a:latin typeface="Arial" panose="020B0604020202020204" pitchFamily="34" charset="0"/>
                <a:cs typeface="Arial" panose="020B0604020202020204" pitchFamily="34" charset="0"/>
              </a:rPr>
              <a:t> </a:t>
            </a:r>
            <a:r>
              <a:rPr lang="sl-SI" sz="1200" dirty="0">
                <a:solidFill>
                  <a:srgbClr val="0070C0"/>
                </a:solidFill>
                <a:latin typeface="Arial" panose="020B0604020202020204" pitchFamily="34" charset="0"/>
                <a:cs typeface="Arial" panose="020B0604020202020204" pitchFamily="34" charset="0"/>
              </a:rPr>
              <a:t>št</a:t>
            </a:r>
            <a:r>
              <a:rPr lang="en-US" sz="1200" dirty="0">
                <a:solidFill>
                  <a:srgbClr val="0070C0"/>
                </a:solidFill>
                <a:latin typeface="Arial" panose="020B0604020202020204" pitchFamily="34" charset="0"/>
                <a:cs typeface="Arial" panose="020B0604020202020204" pitchFamily="34" charset="0"/>
              </a:rPr>
              <a:t>. 14</a:t>
            </a:r>
          </a:p>
          <a:p>
            <a:endParaRPr lang="sl-SI" sz="1200" b="0" i="0" u="none" strike="noStrike" baseline="0" dirty="0">
              <a:solidFill>
                <a:srgbClr val="000000"/>
              </a:solidFill>
              <a:latin typeface="Arial" panose="020B0604020202020204" pitchFamily="34" charset="0"/>
            </a:endParaRPr>
          </a:p>
          <a:p>
            <a:r>
              <a:rPr lang="en-US" sz="1200" b="0" i="0" u="none" strike="noStrike" baseline="0" dirty="0" err="1">
                <a:solidFill>
                  <a:srgbClr val="000000"/>
                </a:solidFill>
                <a:latin typeface="Arial" panose="020B0604020202020204" pitchFamily="34" charset="0"/>
              </a:rPr>
              <a:t>Splošna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opomba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št</a:t>
            </a:r>
            <a:r>
              <a:rPr lang="en-US" sz="1200" b="0" i="0" u="none" strike="noStrike" baseline="0" dirty="0">
                <a:solidFill>
                  <a:srgbClr val="000000"/>
                </a:solidFill>
                <a:latin typeface="Arial" panose="020B0604020202020204" pitchFamily="34" charset="0"/>
              </a:rPr>
              <a:t>. 14 </a:t>
            </a:r>
            <a:r>
              <a:rPr lang="en-US" sz="1200" b="0" i="0" u="none" strike="noStrike" baseline="0" dirty="0" err="1">
                <a:solidFill>
                  <a:srgbClr val="000000"/>
                </a:solidFill>
                <a:latin typeface="Arial" panose="020B0604020202020204" pitchFamily="34" charset="0"/>
              </a:rPr>
              <a:t>Odbora</a:t>
            </a:r>
            <a:r>
              <a:rPr lang="en-US" sz="1200" b="0" i="0" u="none" strike="noStrike" baseline="0" dirty="0">
                <a:solidFill>
                  <a:srgbClr val="000000"/>
                </a:solidFill>
                <a:latin typeface="Arial" panose="020B0604020202020204" pitchFamily="34" charset="0"/>
              </a:rPr>
              <a:t> za </a:t>
            </a:r>
            <a:r>
              <a:rPr lang="en-US" sz="1200" b="0" i="0" u="none" strike="noStrike" baseline="0" dirty="0" err="1">
                <a:solidFill>
                  <a:srgbClr val="000000"/>
                </a:solidFill>
                <a:latin typeface="Arial" panose="020B0604020202020204" pitchFamily="34" charset="0"/>
              </a:rPr>
              <a:t>otrokove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pravice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vsebuje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dodatno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pojasnilo</a:t>
            </a:r>
            <a:r>
              <a:rPr lang="en-US" sz="1200" b="0" i="0" u="none" strike="noStrike" baseline="0" dirty="0">
                <a:solidFill>
                  <a:srgbClr val="000000"/>
                </a:solidFill>
                <a:latin typeface="Arial" panose="020B0604020202020204" pitchFamily="34" charset="0"/>
              </a:rPr>
              <a:t>, ki se </a:t>
            </a:r>
            <a:r>
              <a:rPr lang="en-US" sz="1200" b="0" i="0" u="none" strike="noStrike" baseline="0" dirty="0" err="1">
                <a:solidFill>
                  <a:srgbClr val="000000"/>
                </a:solidFill>
                <a:latin typeface="Arial" panose="020B0604020202020204" pitchFamily="34" charset="0"/>
              </a:rPr>
              <a:t>nanaša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razlago</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uporabo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načela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največje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otrokove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koristi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Načelo</a:t>
            </a:r>
            <a:r>
              <a:rPr lang="en-US" sz="1200" b="0" i="0" u="none" strike="noStrike" baseline="0" dirty="0">
                <a:solidFill>
                  <a:srgbClr val="000000"/>
                </a:solidFill>
                <a:latin typeface="Arial" panose="020B0604020202020204" pitchFamily="34" charset="0"/>
              </a:rPr>
              <a:t> je </a:t>
            </a:r>
            <a:r>
              <a:rPr lang="en-US" sz="1200" b="0" i="0" u="none" strike="noStrike" baseline="0" dirty="0" err="1">
                <a:solidFill>
                  <a:srgbClr val="000000"/>
                </a:solidFill>
                <a:latin typeface="Arial" panose="020B0604020202020204" pitchFamily="34" charset="0"/>
              </a:rPr>
              <a:t>opredeljeno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kot</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pojem</a:t>
            </a:r>
            <a:r>
              <a:rPr lang="en-US" sz="1200" b="0" i="0" u="none" strike="noStrike" baseline="0" dirty="0">
                <a:solidFill>
                  <a:srgbClr val="000000"/>
                </a:solidFill>
                <a:latin typeface="Arial" panose="020B0604020202020204" pitchFamily="34" charset="0"/>
              </a:rPr>
              <a:t>, ki </a:t>
            </a:r>
            <a:r>
              <a:rPr lang="en-US" sz="1200" b="0" i="0" u="none" strike="noStrike" baseline="0" dirty="0" err="1">
                <a:solidFill>
                  <a:srgbClr val="000000"/>
                </a:solidFill>
                <a:latin typeface="Arial" panose="020B0604020202020204" pitchFamily="34" charset="0"/>
              </a:rPr>
              <a:t>združuje</a:t>
            </a:r>
            <a:r>
              <a:rPr lang="en-US" sz="1200" b="0" i="0" u="none" strike="noStrike" baseline="0" dirty="0">
                <a:solidFill>
                  <a:srgbClr val="000000"/>
                </a:solidFill>
                <a:latin typeface="Arial" panose="020B0604020202020204" pitchFamily="34" charset="0"/>
              </a:rPr>
              <a:t> tri </a:t>
            </a:r>
            <a:r>
              <a:rPr lang="en-US" sz="1200" b="0" i="0" u="none" strike="noStrike" baseline="0" dirty="0" err="1">
                <a:solidFill>
                  <a:srgbClr val="000000"/>
                </a:solidFill>
                <a:latin typeface="Arial" panose="020B0604020202020204" pitchFamily="34" charset="0"/>
              </a:rPr>
              <a:t>elemente</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Materialna</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pravica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pravica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otroka</a:t>
            </a:r>
            <a:r>
              <a:rPr lang="en-US" sz="1200" b="0" i="0" u="none" strike="noStrike" baseline="0" dirty="0">
                <a:solidFill>
                  <a:srgbClr val="000000"/>
                </a:solidFill>
                <a:latin typeface="Arial" panose="020B0604020202020204" pitchFamily="34" charset="0"/>
              </a:rPr>
              <a:t>, da se </a:t>
            </a:r>
            <a:r>
              <a:rPr lang="en-US" sz="1200" b="0" i="0" u="none" strike="noStrike" baseline="0" dirty="0" err="1">
                <a:solidFill>
                  <a:srgbClr val="000000"/>
                </a:solidFill>
                <a:latin typeface="Arial" panose="020B0604020202020204" pitchFamily="34" charset="0"/>
              </a:rPr>
              <a:t>njegove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koristi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ocenijo</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upoštevajo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kot</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glavno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vodilo</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Pravno</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načelo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če</a:t>
            </a:r>
            <a:r>
              <a:rPr lang="en-US" sz="1200" b="0" i="0" u="none" strike="noStrike" baseline="0" dirty="0">
                <a:solidFill>
                  <a:srgbClr val="000000"/>
                </a:solidFill>
                <a:latin typeface="Arial" panose="020B0604020202020204" pitchFamily="34" charset="0"/>
              </a:rPr>
              <a:t> je </a:t>
            </a:r>
            <a:r>
              <a:rPr lang="en-US" sz="1200" b="0" i="0" u="none" strike="noStrike" baseline="0" dirty="0" err="1">
                <a:solidFill>
                  <a:srgbClr val="000000"/>
                </a:solidFill>
                <a:latin typeface="Arial" panose="020B0604020202020204" pitchFamily="34" charset="0"/>
              </a:rPr>
              <a:t>mogoče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pravno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določbo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razlagati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več</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kot</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en</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način</a:t>
            </a:r>
            <a:r>
              <a:rPr lang="en-US" sz="1200" b="0" i="0" u="none" strike="noStrike" baseline="0" dirty="0">
                <a:solidFill>
                  <a:srgbClr val="000000"/>
                </a:solidFill>
                <a:latin typeface="Arial" panose="020B0604020202020204" pitchFamily="34" charset="0"/>
              </a:rPr>
              <a:t>, je </a:t>
            </a:r>
            <a:r>
              <a:rPr lang="en-US" sz="1200" b="0" i="0" u="none" strike="noStrike" baseline="0" dirty="0" err="1">
                <a:solidFill>
                  <a:srgbClr val="000000"/>
                </a:solidFill>
                <a:latin typeface="Arial" panose="020B0604020202020204" pitchFamily="34" charset="0"/>
              </a:rPr>
              <a:t>treba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izbrati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tisto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razlago</a:t>
            </a:r>
            <a:r>
              <a:rPr lang="en-US" sz="1200" b="0" i="0" u="none" strike="noStrike" baseline="0" dirty="0">
                <a:solidFill>
                  <a:srgbClr val="000000"/>
                </a:solidFill>
                <a:latin typeface="Arial" panose="020B0604020202020204" pitchFamily="34" charset="0"/>
              </a:rPr>
              <a:t>, ki </a:t>
            </a:r>
            <a:r>
              <a:rPr lang="en-US" sz="1200" b="0" i="0" u="none" strike="noStrike" baseline="0" dirty="0" err="1">
                <a:solidFill>
                  <a:srgbClr val="000000"/>
                </a:solidFill>
                <a:latin typeface="Arial" panose="020B0604020202020204" pitchFamily="34" charset="0"/>
              </a:rPr>
              <a:t>najbolj</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učinkovito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podpira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največje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otrokove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koristi</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Pravilo</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postopka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kadar</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koli</a:t>
            </a:r>
            <a:r>
              <a:rPr lang="en-US" sz="1200" b="0" i="0" u="none" strike="noStrike" baseline="0" dirty="0">
                <a:solidFill>
                  <a:srgbClr val="000000"/>
                </a:solidFill>
                <a:latin typeface="Arial" panose="020B0604020202020204" pitchFamily="34" charset="0"/>
              </a:rPr>
              <a:t> se </a:t>
            </a:r>
            <a:r>
              <a:rPr lang="en-US" sz="1200" b="0" i="0" u="none" strike="noStrike" baseline="0" dirty="0" err="1">
                <a:solidFill>
                  <a:srgbClr val="000000"/>
                </a:solidFill>
                <a:latin typeface="Arial" panose="020B0604020202020204" pitchFamily="34" charset="0"/>
              </a:rPr>
              <a:t>sprejme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odločitev</a:t>
            </a:r>
            <a:r>
              <a:rPr lang="en-US" sz="1200" b="0" i="0" u="none" strike="noStrike" baseline="0" dirty="0">
                <a:solidFill>
                  <a:srgbClr val="000000"/>
                </a:solidFill>
                <a:latin typeface="Arial" panose="020B0604020202020204" pitchFamily="34" charset="0"/>
              </a:rPr>
              <a:t>, ki </a:t>
            </a:r>
            <a:r>
              <a:rPr lang="en-US" sz="1200" b="0" i="0" u="none" strike="noStrike" baseline="0" dirty="0" err="1">
                <a:solidFill>
                  <a:srgbClr val="000000"/>
                </a:solidFill>
                <a:latin typeface="Arial" panose="020B0604020202020204" pitchFamily="34" charset="0"/>
              </a:rPr>
              <a:t>bo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vplivala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določenega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skupino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ali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splošno</a:t>
            </a:r>
            <a:r>
              <a:rPr lang="en-US" sz="1200" b="0" i="0" u="none" strike="noStrike" baseline="0" dirty="0">
                <a:solidFill>
                  <a:srgbClr val="000000"/>
                </a:solidFill>
                <a:latin typeface="Arial" panose="020B0604020202020204" pitchFamily="34" charset="0"/>
              </a:rPr>
              <a:t>, mora </a:t>
            </a:r>
            <a:r>
              <a:rPr lang="en-US" sz="1200" b="0" i="0" u="none" strike="noStrike" baseline="0" dirty="0" err="1">
                <a:solidFill>
                  <a:srgbClr val="000000"/>
                </a:solidFill>
                <a:latin typeface="Arial" panose="020B0604020202020204" pitchFamily="34" charset="0"/>
              </a:rPr>
              <a:t>postopek</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odločanja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vključevati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oceno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možnega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vpliva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odločitve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pozitivnega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ali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negativnega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zadevnega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otroka</a:t>
            </a:r>
            <a:r>
              <a:rPr lang="en-US" sz="1200" b="0" i="0" u="none" strike="noStrike" baseline="0" dirty="0">
                <a:solidFill>
                  <a:srgbClr val="000000"/>
                </a:solidFill>
                <a:latin typeface="Arial" panose="020B0604020202020204" pitchFamily="34" charset="0"/>
              </a:rPr>
              <a:t>. </a:t>
            </a:r>
          </a:p>
          <a:p>
            <a:endParaRPr lang="sl-SI" sz="1200" dirty="0"/>
          </a:p>
          <a:p>
            <a:pPr algn="l"/>
            <a:endParaRPr lang="en-US" sz="1200" b="0" i="0" u="none" strike="noStrike" baseline="0" dirty="0">
              <a:solidFill>
                <a:srgbClr val="000000"/>
              </a:solidFill>
              <a:latin typeface="Symbol" panose="05050102010706020507" pitchFamily="18" charset="2"/>
            </a:endParaRPr>
          </a:p>
          <a:p>
            <a:r>
              <a:rPr lang="en-US" sz="1200" b="0" i="0" u="none" strike="noStrike" baseline="0" dirty="0">
                <a:solidFill>
                  <a:srgbClr val="000000"/>
                </a:solidFill>
                <a:latin typeface="Symbol" panose="05050102010706020507" pitchFamily="18" charset="2"/>
              </a:rPr>
              <a:t> </a:t>
            </a:r>
            <a:r>
              <a:rPr lang="en-US" sz="1200" b="0" i="0" u="none" strike="noStrike" baseline="0" dirty="0" err="1">
                <a:solidFill>
                  <a:srgbClr val="000000"/>
                </a:solidFill>
                <a:latin typeface="Arial" panose="020B0604020202020204" pitchFamily="34" charset="0"/>
              </a:rPr>
              <a:t>Odločitve</a:t>
            </a:r>
            <a:r>
              <a:rPr lang="en-US" sz="1200" b="0" i="0" u="none" strike="noStrike" baseline="0" dirty="0">
                <a:solidFill>
                  <a:srgbClr val="000000"/>
                </a:solidFill>
                <a:latin typeface="Arial" panose="020B0604020202020204" pitchFamily="34" charset="0"/>
              </a:rPr>
              <a:t> v </a:t>
            </a:r>
            <a:r>
              <a:rPr lang="en-US" sz="1200" b="0" i="0" u="none" strike="noStrike" baseline="0" dirty="0" err="1">
                <a:solidFill>
                  <a:srgbClr val="000000"/>
                </a:solidFill>
                <a:latin typeface="Arial" panose="020B0604020202020204" pitchFamily="34" charset="0"/>
              </a:rPr>
              <a:t>okviru</a:t>
            </a:r>
            <a:r>
              <a:rPr lang="en-US" sz="1200" b="0" i="0" u="none" strike="noStrike" baseline="0" dirty="0">
                <a:solidFill>
                  <a:srgbClr val="000000"/>
                </a:solidFill>
                <a:latin typeface="Arial" panose="020B0604020202020204" pitchFamily="34" charset="0"/>
              </a:rPr>
              <a:t> BIP </a:t>
            </a:r>
            <a:r>
              <a:rPr lang="en-US" sz="1200" b="0" i="0" u="none" strike="noStrike" baseline="0" dirty="0" err="1">
                <a:solidFill>
                  <a:srgbClr val="000000"/>
                </a:solidFill>
                <a:latin typeface="Arial" panose="020B0604020202020204" pitchFamily="34" charset="0"/>
              </a:rPr>
              <a:t>morajo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temeljiti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teh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štirih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dejavnikih</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mnenja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staršev</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ali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skrbnika</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mnenja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oseb</a:t>
            </a:r>
            <a:r>
              <a:rPr lang="en-US" sz="1200" b="0" i="0" u="none" strike="noStrike" baseline="0" dirty="0">
                <a:solidFill>
                  <a:srgbClr val="000000"/>
                </a:solidFill>
                <a:latin typeface="Arial" panose="020B0604020202020204" pitchFamily="34" charset="0"/>
              </a:rPr>
              <a:t>, ki so </a:t>
            </a:r>
            <a:r>
              <a:rPr lang="en-US" sz="1200" b="0" i="0" u="none" strike="noStrike" baseline="0" dirty="0" err="1">
                <a:solidFill>
                  <a:srgbClr val="000000"/>
                </a:solidFill>
                <a:latin typeface="Arial" panose="020B0604020202020204" pitchFamily="34" charset="0"/>
              </a:rPr>
              <a:t>otroku</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blizu</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otrokov</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položaj</a:t>
            </a:r>
            <a:r>
              <a:rPr lang="en-US" sz="1200" b="0" i="0" u="none" strike="noStrike" baseline="0" dirty="0">
                <a:solidFill>
                  <a:srgbClr val="000000"/>
                </a:solidFill>
                <a:latin typeface="Arial" panose="020B0604020202020204" pitchFamily="34" charset="0"/>
              </a:rPr>
              <a:t> z </a:t>
            </a:r>
            <a:r>
              <a:rPr lang="en-US" sz="1200" b="0" i="0" u="none" strike="noStrike" baseline="0" dirty="0" err="1">
                <a:solidFill>
                  <a:srgbClr val="000000"/>
                </a:solidFill>
                <a:latin typeface="Arial" panose="020B0604020202020204" pitchFamily="34" charset="0"/>
              </a:rPr>
              <a:t>vidika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družine</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bližnjih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odnosov</a:t>
            </a:r>
            <a:r>
              <a:rPr lang="en-US" sz="1200" b="0" i="0" u="none" strike="noStrike" baseline="0" dirty="0">
                <a:solidFill>
                  <a:srgbClr val="000000"/>
                </a:solidFill>
                <a:latin typeface="Arial" panose="020B0604020202020204" pitchFamily="34" charset="0"/>
              </a:rPr>
              <a:t>; </a:t>
            </a:r>
          </a:p>
          <a:p>
            <a:r>
              <a:rPr lang="it-IT" sz="1200" b="0" i="0" u="none" strike="noStrike" baseline="0" dirty="0">
                <a:solidFill>
                  <a:srgbClr val="000000"/>
                </a:solidFill>
                <a:latin typeface="Arial" panose="020B0604020202020204" pitchFamily="34" charset="0"/>
              </a:rPr>
              <a:t>• </a:t>
            </a:r>
            <a:r>
              <a:rPr lang="it-IT" sz="1200" b="0" i="0" u="none" strike="noStrike" baseline="0" dirty="0" err="1">
                <a:solidFill>
                  <a:srgbClr val="000000"/>
                </a:solidFill>
                <a:latin typeface="Arial" panose="020B0604020202020204" pitchFamily="34" charset="0"/>
              </a:rPr>
              <a:t>otrokove</a:t>
            </a:r>
            <a:r>
              <a:rPr lang="it-IT" sz="1200" b="0" i="0" u="none" strike="noStrike" baseline="0" dirty="0">
                <a:solidFill>
                  <a:srgbClr val="000000"/>
                </a:solidFill>
                <a:latin typeface="Arial" panose="020B0604020202020204" pitchFamily="34" charset="0"/>
              </a:rPr>
              <a:t> </a:t>
            </a:r>
            <a:r>
              <a:rPr lang="it-IT" sz="1200" b="0" i="0" u="none" strike="noStrike" baseline="0" dirty="0" err="1">
                <a:solidFill>
                  <a:srgbClr val="000000"/>
                </a:solidFill>
                <a:latin typeface="Arial" panose="020B0604020202020204" pitchFamily="34" charset="0"/>
              </a:rPr>
              <a:t>razvojne</a:t>
            </a:r>
            <a:r>
              <a:rPr lang="it-IT" sz="1200" b="0" i="0" u="none" strike="noStrike" baseline="0" dirty="0">
                <a:solidFill>
                  <a:srgbClr val="000000"/>
                </a:solidFill>
                <a:latin typeface="Arial" panose="020B0604020202020204" pitchFamily="34" charset="0"/>
              </a:rPr>
              <a:t> in </a:t>
            </a:r>
            <a:r>
              <a:rPr lang="it-IT" sz="1200" b="0" i="0" u="none" strike="noStrike" baseline="0" dirty="0" err="1">
                <a:solidFill>
                  <a:srgbClr val="000000"/>
                </a:solidFill>
                <a:latin typeface="Arial" panose="020B0604020202020204" pitchFamily="34" charset="0"/>
              </a:rPr>
              <a:t>identitetne</a:t>
            </a:r>
            <a:r>
              <a:rPr lang="it-IT" sz="1200" b="0" i="0" u="none" strike="noStrike" baseline="0" dirty="0">
                <a:solidFill>
                  <a:srgbClr val="000000"/>
                </a:solidFill>
                <a:latin typeface="Arial" panose="020B0604020202020204" pitchFamily="34" charset="0"/>
              </a:rPr>
              <a:t> </a:t>
            </a:r>
            <a:r>
              <a:rPr lang="it-IT" sz="1200" b="0" i="0" u="none" strike="noStrike" baseline="0" dirty="0" err="1">
                <a:solidFill>
                  <a:srgbClr val="000000"/>
                </a:solidFill>
                <a:latin typeface="Arial" panose="020B0604020202020204" pitchFamily="34" charset="0"/>
              </a:rPr>
              <a:t>potrebe</a:t>
            </a:r>
            <a:r>
              <a:rPr lang="it-IT"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vidiki</a:t>
            </a:r>
            <a:r>
              <a:rPr lang="en-US" sz="1200" b="0" i="0" u="none" strike="noStrike" baseline="0" dirty="0">
                <a:solidFill>
                  <a:srgbClr val="000000"/>
                </a:solidFill>
                <a:latin typeface="Arial" panose="020B0604020202020204" pitchFamily="34" charset="0"/>
              </a:rPr>
              <a:t>, ki </a:t>
            </a:r>
            <a:r>
              <a:rPr lang="en-US" sz="1200" b="0" i="0" u="none" strike="noStrike" baseline="0" dirty="0" err="1">
                <a:solidFill>
                  <a:srgbClr val="000000"/>
                </a:solidFill>
                <a:latin typeface="Arial" panose="020B0604020202020204" pitchFamily="34" charset="0"/>
              </a:rPr>
              <a:t>vplivajo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otrokovo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varnost</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zaščito</a:t>
            </a:r>
            <a:r>
              <a:rPr lang="en-US" sz="1200" b="0" i="0" u="none" strike="noStrike" baseline="0" dirty="0">
                <a:solidFill>
                  <a:srgbClr val="000000"/>
                </a:solidFill>
                <a:latin typeface="Arial" panose="020B0604020202020204" pitchFamily="34" charset="0"/>
              </a:rPr>
              <a:t>. </a:t>
            </a:r>
          </a:p>
          <a:p>
            <a:endParaRPr lang="sl-SI" sz="1200" dirty="0"/>
          </a:p>
          <a:p>
            <a:r>
              <a:rPr lang="en-US" sz="1200" b="1" i="0" u="none" strike="noStrike" baseline="0" dirty="0" err="1">
                <a:solidFill>
                  <a:srgbClr val="000000"/>
                </a:solidFill>
                <a:latin typeface="Arial" panose="020B0604020202020204" pitchFamily="34" charset="0"/>
              </a:rPr>
              <a:t>Upoštevanje</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stališč</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otroka</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pri</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sprejemanju</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odločitev</a:t>
            </a:r>
            <a:r>
              <a:rPr lang="en-US" sz="1200" b="1" i="0" u="none" strike="noStrike" baseline="0" dirty="0">
                <a:solidFill>
                  <a:srgbClr val="000000"/>
                </a:solidFill>
                <a:latin typeface="Arial" panose="020B0604020202020204" pitchFamily="34" charset="0"/>
              </a:rPr>
              <a:t> </a:t>
            </a: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Pri </a:t>
            </a:r>
            <a:r>
              <a:rPr lang="en-US" sz="1200" b="0" i="0" u="none" strike="noStrike" baseline="0" dirty="0" err="1">
                <a:solidFill>
                  <a:srgbClr val="000000"/>
                </a:solidFill>
                <a:latin typeface="Arial" panose="020B0604020202020204" pitchFamily="34" charset="0"/>
              </a:rPr>
              <a:t>upoštevanju</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otrokovih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stališč</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prožno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obravnavajte</a:t>
            </a:r>
            <a:r>
              <a:rPr lang="en-US" sz="1200" b="0" i="0" u="none" strike="noStrike" baseline="0" dirty="0">
                <a:solidFill>
                  <a:srgbClr val="000000"/>
                </a:solidFill>
                <a:latin typeface="Arial" panose="020B0604020202020204" pitchFamily="34" charset="0"/>
              </a:rPr>
              <a:t> starost </a:t>
            </a:r>
            <a:r>
              <a:rPr lang="en-US" sz="1200" b="0" i="0" u="none" strike="noStrike" baseline="0" dirty="0" err="1">
                <a:solidFill>
                  <a:srgbClr val="000000"/>
                </a:solidFill>
                <a:latin typeface="Arial" panose="020B0604020202020204" pitchFamily="34" charset="0"/>
              </a:rPr>
              <a:t>ter</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upoštevajte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ustrezne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kulturne</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razvojne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dejavnike</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upoštevajte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stopnjo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zrelosti</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navedeno</a:t>
            </a:r>
            <a:r>
              <a:rPr lang="en-US" sz="1200" b="0" i="0" u="none" strike="noStrike" baseline="0" dirty="0">
                <a:solidFill>
                  <a:srgbClr val="000000"/>
                </a:solidFill>
                <a:latin typeface="Arial" panose="020B0604020202020204" pitchFamily="34" charset="0"/>
              </a:rPr>
              <a:t> starost </a:t>
            </a:r>
            <a:r>
              <a:rPr lang="en-US" sz="1200" b="0" i="0" u="none" strike="noStrike" baseline="0" dirty="0" err="1">
                <a:solidFill>
                  <a:srgbClr val="000000"/>
                </a:solidFill>
                <a:latin typeface="Arial" panose="020B0604020202020204" pitchFamily="34" charset="0"/>
              </a:rPr>
              <a:t>otroka</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po </a:t>
            </a:r>
            <a:r>
              <a:rPr lang="en-US" sz="1200" b="0" i="0" u="none" strike="noStrike" baseline="0" dirty="0" err="1">
                <a:solidFill>
                  <a:srgbClr val="000000"/>
                </a:solidFill>
                <a:latin typeface="Arial" panose="020B0604020202020204" pitchFamily="34" charset="0"/>
              </a:rPr>
              <a:t>potrebi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vključite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strokovnjake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če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gre</a:t>
            </a:r>
            <a:r>
              <a:rPr lang="en-US" sz="1200" b="0" i="0" u="none" strike="noStrike" baseline="0" dirty="0">
                <a:solidFill>
                  <a:srgbClr val="000000"/>
                </a:solidFill>
                <a:latin typeface="Arial" panose="020B0604020202020204" pitchFamily="34" charset="0"/>
              </a:rPr>
              <a:t> za </a:t>
            </a:r>
            <a:r>
              <a:rPr lang="en-US" sz="1200" b="0" i="0" u="none" strike="noStrike" baseline="0" dirty="0" err="1">
                <a:solidFill>
                  <a:srgbClr val="000000"/>
                </a:solidFill>
                <a:latin typeface="Arial" panose="020B0604020202020204" pitchFamily="34" charset="0"/>
              </a:rPr>
              <a:t>otroke</a:t>
            </a:r>
            <a:r>
              <a:rPr lang="en-US" sz="1200" b="0" i="0" u="none" strike="noStrike" baseline="0" dirty="0">
                <a:solidFill>
                  <a:srgbClr val="000000"/>
                </a:solidFill>
                <a:latin typeface="Arial" panose="020B0604020202020204" pitchFamily="34" charset="0"/>
              </a:rPr>
              <a:t>, ki so v </a:t>
            </a:r>
            <a:r>
              <a:rPr lang="en-US" sz="1200" b="0" i="0" u="none" strike="noStrike" baseline="0" dirty="0" err="1">
                <a:solidFill>
                  <a:srgbClr val="000000"/>
                </a:solidFill>
                <a:latin typeface="Arial" panose="020B0604020202020204" pitchFamily="34" charset="0"/>
              </a:rPr>
              <a:t>hudi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stiski</a:t>
            </a:r>
            <a:r>
              <a:rPr lang="en-US" sz="1200" b="0" i="0" u="none" strike="noStrike" baseline="0" dirty="0">
                <a:solidFill>
                  <a:srgbClr val="000000"/>
                </a:solidFill>
                <a:latin typeface="Arial" panose="020B0604020202020204" pitchFamily="34" charset="0"/>
              </a:rPr>
              <a:t>; </a:t>
            </a:r>
            <a:endParaRPr lang="sl-SI" sz="1200" b="0" i="0" u="none" strike="noStrike" baseline="0" dirty="0">
              <a:solidFill>
                <a:srgbClr val="000000"/>
              </a:solidFill>
              <a:latin typeface="Arial" panose="020B0604020202020204" pitchFamily="34" charset="0"/>
            </a:endParaRPr>
          </a:p>
          <a:p>
            <a:endParaRPr lang="en-US" dirty="0"/>
          </a:p>
        </p:txBody>
      </p:sp>
      <p:sp>
        <p:nvSpPr>
          <p:cNvPr id="4" name="Označba mesta številke diapozitiva 3"/>
          <p:cNvSpPr>
            <a:spLocks noGrp="1"/>
          </p:cNvSpPr>
          <p:nvPr>
            <p:ph type="sldNum" sz="quarter" idx="5"/>
          </p:nvPr>
        </p:nvSpPr>
        <p:spPr/>
        <p:txBody>
          <a:bodyPr/>
          <a:lstStyle/>
          <a:p>
            <a:fld id="{A220BDFE-3469-40D3-9271-2BBF3B61BCDC}" type="slidenum">
              <a:rPr lang="en-SI" smtClean="0"/>
              <a:t>8</a:t>
            </a:fld>
            <a:endParaRPr lang="en-SI"/>
          </a:p>
        </p:txBody>
      </p:sp>
    </p:spTree>
    <p:extLst>
      <p:ext uri="{BB962C8B-B14F-4D97-AF65-F5344CB8AC3E}">
        <p14:creationId xmlns:p14="http://schemas.microsoft.com/office/powerpoint/2010/main" val="92796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err="1">
                <a:solidFill>
                  <a:srgbClr val="000000"/>
                </a:solidFill>
                <a:latin typeface="Arial" panose="020B0604020202020204" pitchFamily="34" charset="0"/>
              </a:rPr>
              <a:t>Upoštevanje</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stališč</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otroka</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pri</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sprejemanju</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odločitev</a:t>
            </a:r>
            <a:r>
              <a:rPr lang="en-US" sz="1200" b="1" i="0" u="none" strike="noStrike" baseline="0" dirty="0">
                <a:solidFill>
                  <a:srgbClr val="000000"/>
                </a:solidFill>
                <a:latin typeface="Arial" panose="020B0604020202020204" pitchFamily="34" charset="0"/>
              </a:rPr>
              <a:t> </a:t>
            </a: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Pri </a:t>
            </a:r>
            <a:r>
              <a:rPr lang="en-US" sz="1200" b="0" i="0" u="none" strike="noStrike" baseline="0" dirty="0" err="1">
                <a:solidFill>
                  <a:srgbClr val="000000"/>
                </a:solidFill>
                <a:latin typeface="Arial" panose="020B0604020202020204" pitchFamily="34" charset="0"/>
              </a:rPr>
              <a:t>upoštevanju</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otrokovih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stališč</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prožno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obravnavajte</a:t>
            </a:r>
            <a:r>
              <a:rPr lang="en-US" sz="1200" b="0" i="0" u="none" strike="noStrike" baseline="0" dirty="0">
                <a:solidFill>
                  <a:srgbClr val="000000"/>
                </a:solidFill>
                <a:latin typeface="Arial" panose="020B0604020202020204" pitchFamily="34" charset="0"/>
              </a:rPr>
              <a:t> starost </a:t>
            </a:r>
            <a:r>
              <a:rPr lang="en-US" sz="1200" b="0" i="0" u="none" strike="noStrike" baseline="0" dirty="0" err="1">
                <a:solidFill>
                  <a:srgbClr val="000000"/>
                </a:solidFill>
                <a:latin typeface="Arial" panose="020B0604020202020204" pitchFamily="34" charset="0"/>
              </a:rPr>
              <a:t>ter</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upoštevajte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ustrezne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kulturne</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razvojne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dejavnike</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upoštevajte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stopnjo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zrelosti</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navedeno</a:t>
            </a:r>
            <a:r>
              <a:rPr lang="en-US" sz="1200" b="0" i="0" u="none" strike="noStrike" baseline="0" dirty="0">
                <a:solidFill>
                  <a:srgbClr val="000000"/>
                </a:solidFill>
                <a:latin typeface="Arial" panose="020B0604020202020204" pitchFamily="34" charset="0"/>
              </a:rPr>
              <a:t> starost </a:t>
            </a:r>
            <a:r>
              <a:rPr lang="en-US" sz="1200" b="0" i="0" u="none" strike="noStrike" baseline="0" dirty="0" err="1">
                <a:solidFill>
                  <a:srgbClr val="000000"/>
                </a:solidFill>
                <a:latin typeface="Arial" panose="020B0604020202020204" pitchFamily="34" charset="0"/>
              </a:rPr>
              <a:t>otroka</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po </a:t>
            </a:r>
            <a:r>
              <a:rPr lang="en-US" sz="1200" b="0" i="0" u="none" strike="noStrike" baseline="0" dirty="0" err="1">
                <a:solidFill>
                  <a:srgbClr val="000000"/>
                </a:solidFill>
                <a:latin typeface="Arial" panose="020B0604020202020204" pitchFamily="34" charset="0"/>
              </a:rPr>
              <a:t>potrebi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vključite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strokovnjake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če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gre</a:t>
            </a:r>
            <a:r>
              <a:rPr lang="en-US" sz="1200" b="0" i="0" u="none" strike="noStrike" baseline="0" dirty="0">
                <a:solidFill>
                  <a:srgbClr val="000000"/>
                </a:solidFill>
                <a:latin typeface="Arial" panose="020B0604020202020204" pitchFamily="34" charset="0"/>
              </a:rPr>
              <a:t> za </a:t>
            </a:r>
            <a:r>
              <a:rPr lang="en-US" sz="1200" b="0" i="0" u="none" strike="noStrike" baseline="0" dirty="0" err="1">
                <a:solidFill>
                  <a:srgbClr val="000000"/>
                </a:solidFill>
                <a:latin typeface="Arial" panose="020B0604020202020204" pitchFamily="34" charset="0"/>
              </a:rPr>
              <a:t>otroke</a:t>
            </a:r>
            <a:r>
              <a:rPr lang="en-US" sz="1200" b="0" i="0" u="none" strike="noStrike" baseline="0" dirty="0">
                <a:solidFill>
                  <a:srgbClr val="000000"/>
                </a:solidFill>
                <a:latin typeface="Arial" panose="020B0604020202020204" pitchFamily="34" charset="0"/>
              </a:rPr>
              <a:t>, ki so v </a:t>
            </a:r>
            <a:r>
              <a:rPr lang="en-US" sz="1200" b="0" i="0" u="none" strike="noStrike" baseline="0" dirty="0" err="1">
                <a:solidFill>
                  <a:srgbClr val="000000"/>
                </a:solidFill>
                <a:latin typeface="Arial" panose="020B0604020202020204" pitchFamily="34" charset="0"/>
              </a:rPr>
              <a:t>hudi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stiski</a:t>
            </a:r>
            <a:r>
              <a:rPr lang="en-US" sz="1200" b="0" i="0" u="none" strike="noStrike" baseline="0" dirty="0">
                <a:solidFill>
                  <a:srgbClr val="000000"/>
                </a:solidFill>
                <a:latin typeface="Arial" panose="020B0604020202020204" pitchFamily="34" charset="0"/>
              </a:rPr>
              <a:t>; </a:t>
            </a:r>
            <a:endParaRPr lang="sl-SI" sz="1200" b="0" i="0" u="none" strike="noStrike" baseline="0" dirty="0">
              <a:solidFill>
                <a:srgbClr val="000000"/>
              </a:solidFill>
              <a:latin typeface="Arial" panose="020B0604020202020204" pitchFamily="34" charset="0"/>
            </a:endParaRPr>
          </a:p>
          <a:p>
            <a:pPr algn="l"/>
            <a:endParaRPr lang="en-US" sz="1200" b="0" i="0" u="none" strike="noStrike" baseline="0" dirty="0">
              <a:solidFill>
                <a:srgbClr val="000000"/>
              </a:solidFill>
              <a:latin typeface="Symbol" panose="05050102010706020507" pitchFamily="18" charset="2"/>
            </a:endParaRPr>
          </a:p>
          <a:p>
            <a:r>
              <a:rPr lang="en-US" sz="1200" b="0" i="0" u="none" strike="noStrike" baseline="0" dirty="0">
                <a:solidFill>
                  <a:srgbClr val="000000"/>
                </a:solidFill>
                <a:latin typeface="Symbol" panose="05050102010706020507" pitchFamily="18" charset="2"/>
              </a:rPr>
              <a:t>• </a:t>
            </a:r>
            <a:r>
              <a:rPr lang="en-US" sz="1200" b="0" i="0" u="none" strike="noStrike" baseline="0" dirty="0">
                <a:solidFill>
                  <a:srgbClr val="000000"/>
                </a:solidFill>
                <a:latin typeface="Arial" panose="020B0604020202020204" pitchFamily="34" charset="0"/>
              </a:rPr>
              <a:t>v </a:t>
            </a:r>
            <a:r>
              <a:rPr lang="en-US" sz="1200" b="0" i="0" u="none" strike="noStrike" baseline="0" dirty="0" err="1">
                <a:solidFill>
                  <a:srgbClr val="000000"/>
                </a:solidFill>
                <a:latin typeface="Arial" panose="020B0604020202020204" pitchFamily="34" charset="0"/>
              </a:rPr>
              <a:t>primerih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združitve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družine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skrbno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ocenite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morebitno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nepripravljenost</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ali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njegove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družine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združitev</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zavedajte</a:t>
            </a:r>
            <a:r>
              <a:rPr lang="en-US" sz="1200" b="0" i="0" u="none" strike="noStrike" baseline="0" dirty="0">
                <a:solidFill>
                  <a:srgbClr val="000000"/>
                </a:solidFill>
                <a:latin typeface="Arial" panose="020B0604020202020204" pitchFamily="34" charset="0"/>
              </a:rPr>
              <a:t> se, da je </a:t>
            </a:r>
            <a:r>
              <a:rPr lang="en-US" sz="1200" b="0" i="0" u="none" strike="noStrike" baseline="0" dirty="0" err="1">
                <a:solidFill>
                  <a:srgbClr val="000000"/>
                </a:solidFill>
                <a:latin typeface="Arial" panose="020B0604020202020204" pitchFamily="34" charset="0"/>
              </a:rPr>
              <a:t>lahko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mnenje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otroka</a:t>
            </a:r>
            <a:r>
              <a:rPr lang="en-US" sz="1200" b="0" i="0" u="none" strike="noStrike" baseline="0" dirty="0">
                <a:solidFill>
                  <a:srgbClr val="000000"/>
                </a:solidFill>
                <a:latin typeface="Arial" panose="020B0604020202020204" pitchFamily="34" charset="0"/>
              </a:rPr>
              <a:t> v </a:t>
            </a:r>
            <a:r>
              <a:rPr lang="en-US" sz="1200" b="0" i="0" u="none" strike="noStrike" baseline="0" dirty="0" err="1">
                <a:solidFill>
                  <a:srgbClr val="000000"/>
                </a:solidFill>
                <a:latin typeface="Arial" panose="020B0604020202020204" pitchFamily="34" charset="0"/>
              </a:rPr>
              <a:t>celoti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ali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delno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posledica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manipulacije</a:t>
            </a:r>
            <a:r>
              <a:rPr lang="en-US" sz="1200" b="0" i="0" u="none" strike="noStrike" baseline="0" dirty="0">
                <a:solidFill>
                  <a:srgbClr val="000000"/>
                </a:solidFill>
                <a:latin typeface="Arial" panose="020B0604020202020204" pitchFamily="34" charset="0"/>
              </a:rPr>
              <a:t> drugih;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zagotovite</a:t>
            </a:r>
            <a:r>
              <a:rPr lang="en-US" sz="1200" b="0" i="0" u="none" strike="noStrike" baseline="0" dirty="0">
                <a:solidFill>
                  <a:srgbClr val="000000"/>
                </a:solidFill>
                <a:latin typeface="Arial" panose="020B0604020202020204" pitchFamily="34" charset="0"/>
              </a:rPr>
              <a:t>, da </a:t>
            </a:r>
            <a:r>
              <a:rPr lang="en-US" sz="1200" b="0" i="0" u="none" strike="noStrike" baseline="0" dirty="0" err="1">
                <a:solidFill>
                  <a:srgbClr val="000000"/>
                </a:solidFill>
                <a:latin typeface="Arial" panose="020B0604020202020204" pitchFamily="34" charset="0"/>
              </a:rPr>
              <a:t>otroci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dobijo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vse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potrebne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informacije</a:t>
            </a:r>
            <a:r>
              <a:rPr lang="en-US" sz="1200" b="0" i="0" u="none" strike="noStrike" baseline="0" dirty="0">
                <a:solidFill>
                  <a:srgbClr val="000000"/>
                </a:solidFill>
                <a:latin typeface="Arial" panose="020B0604020202020204" pitchFamily="34" charset="0"/>
              </a:rPr>
              <a:t>, ki </a:t>
            </a:r>
            <a:r>
              <a:rPr lang="en-US" sz="1200" b="0" i="0" u="none" strike="noStrike" baseline="0" dirty="0" err="1">
                <a:solidFill>
                  <a:srgbClr val="000000"/>
                </a:solidFill>
                <a:latin typeface="Arial" panose="020B0604020202020204" pitchFamily="34" charset="0"/>
              </a:rPr>
              <a:t>jim</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omogočajo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oblikovanje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lastnih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mnenj</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njihovo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izražanje</a:t>
            </a:r>
            <a:r>
              <a:rPr lang="en-US" sz="1200" b="0" i="0" u="none" strike="noStrike" baseline="0" dirty="0">
                <a:solidFill>
                  <a:srgbClr val="000000"/>
                </a:solidFill>
                <a:latin typeface="Arial" panose="020B0604020202020204" pitchFamily="34" charset="0"/>
              </a:rPr>
              <a:t>. </a:t>
            </a:r>
          </a:p>
          <a:p>
            <a:endParaRPr lang="sl-SI" sz="1200" b="0" i="0" u="none" strike="noStrike" baseline="0" dirty="0">
              <a:solidFill>
                <a:srgbClr val="000000"/>
              </a:solidFill>
              <a:latin typeface="Arial" panose="020B0604020202020204" pitchFamily="34" charset="0"/>
            </a:endParaRPr>
          </a:p>
          <a:p>
            <a:r>
              <a:rPr lang="en-US" sz="1200" b="0" i="0" u="none" strike="noStrike" baseline="0" dirty="0" err="1">
                <a:solidFill>
                  <a:srgbClr val="000000"/>
                </a:solidFill>
                <a:latin typeface="Arial" panose="020B0604020202020204" pitchFamily="34" charset="0"/>
              </a:rPr>
              <a:t>Upoštevanje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družine</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oseb</a:t>
            </a:r>
            <a:r>
              <a:rPr lang="en-US" sz="1200" b="0" i="0" u="none" strike="noStrike" baseline="0" dirty="0">
                <a:solidFill>
                  <a:srgbClr val="000000"/>
                </a:solidFill>
                <a:latin typeface="Arial" panose="020B0604020202020204" pitchFamily="34" charset="0"/>
              </a:rPr>
              <a:t>, s </a:t>
            </a:r>
            <a:r>
              <a:rPr lang="en-US" sz="1200" b="0" i="0" u="none" strike="noStrike" baseline="0" dirty="0" err="1">
                <a:solidFill>
                  <a:srgbClr val="000000"/>
                </a:solidFill>
                <a:latin typeface="Arial" panose="020B0604020202020204" pitchFamily="34" charset="0"/>
              </a:rPr>
              <a:t>katerim</a:t>
            </a:r>
            <a:r>
              <a:rPr lang="en-US" sz="1200" b="0" i="0" u="none" strike="noStrike" baseline="0" dirty="0">
                <a:solidFill>
                  <a:srgbClr val="000000"/>
                </a:solidFill>
                <a:latin typeface="Arial" panose="020B0604020202020204" pitchFamily="34" charset="0"/>
              </a:rPr>
              <a:t> je </a:t>
            </a:r>
            <a:r>
              <a:rPr lang="en-US" sz="1200" b="0" i="0" u="none" strike="noStrike" baseline="0" dirty="0" err="1">
                <a:solidFill>
                  <a:srgbClr val="000000"/>
                </a:solidFill>
                <a:latin typeface="Arial" panose="020B0604020202020204" pitchFamily="34" charset="0"/>
              </a:rPr>
              <a:t>otrok</a:t>
            </a:r>
            <a:r>
              <a:rPr lang="en-US" sz="1200" b="0" i="0" u="none" strike="noStrike" baseline="0" dirty="0">
                <a:solidFill>
                  <a:srgbClr val="000000"/>
                </a:solidFill>
                <a:latin typeface="Arial" panose="020B0604020202020204" pitchFamily="34" charset="0"/>
              </a:rPr>
              <a:t> v </a:t>
            </a:r>
            <a:r>
              <a:rPr lang="en-US" sz="1200" b="0" i="0" u="none" strike="noStrike" baseline="0" dirty="0" err="1">
                <a:solidFill>
                  <a:srgbClr val="000000"/>
                </a:solidFill>
                <a:latin typeface="Arial" panose="020B0604020202020204" pitchFamily="34" charset="0"/>
              </a:rPr>
              <a:t>tesnem</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odnosu</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ter</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njihovih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mnenj</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sprejemanju</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odločitev</a:t>
            </a:r>
            <a:endParaRPr lang="sl-SI" sz="1200" b="0" i="0" u="none" strike="noStrike" baseline="0" dirty="0">
              <a:solidFill>
                <a:srgbClr val="000000"/>
              </a:solidFill>
              <a:latin typeface="Arial" panose="020B0604020202020204" pitchFamily="34" charset="0"/>
            </a:endParaRPr>
          </a:p>
          <a:p>
            <a:r>
              <a:rPr lang="en-US" sz="1200" b="0" i="0" u="none" strike="noStrike" baseline="0" dirty="0" err="1">
                <a:solidFill>
                  <a:srgbClr val="000000"/>
                </a:solidFill>
                <a:latin typeface="Arial" panose="020B0604020202020204" pitchFamily="34" charset="0"/>
              </a:rPr>
              <a:t>Čeprav</a:t>
            </a:r>
            <a:r>
              <a:rPr lang="en-US" sz="1200" b="0" i="0" u="none" strike="noStrike" baseline="0" dirty="0">
                <a:solidFill>
                  <a:srgbClr val="000000"/>
                </a:solidFill>
                <a:latin typeface="Arial" panose="020B0604020202020204" pitchFamily="34" charset="0"/>
              </a:rPr>
              <a:t> je </a:t>
            </a:r>
            <a:r>
              <a:rPr lang="en-US" sz="1200" b="0" i="0" u="none" strike="noStrike" baseline="0" dirty="0" err="1">
                <a:solidFill>
                  <a:srgbClr val="000000"/>
                </a:solidFill>
                <a:latin typeface="Arial" panose="020B0604020202020204" pitchFamily="34" charset="0"/>
              </a:rPr>
              <a:t>treba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vedno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skrbno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preučiti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individualne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okoliščine</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kakovost</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odnosov</a:t>
            </a:r>
            <a:r>
              <a:rPr lang="en-US" sz="1200" b="0" i="0" u="none" strike="noStrike" baseline="0" dirty="0">
                <a:solidFill>
                  <a:srgbClr val="000000"/>
                </a:solidFill>
                <a:latin typeface="Arial" panose="020B0604020202020204" pitchFamily="34" charset="0"/>
              </a:rPr>
              <a:t>, mora </a:t>
            </a:r>
            <a:r>
              <a:rPr lang="en-US" sz="1200" b="0" i="0" u="none" strike="noStrike" baseline="0" dirty="0" err="1">
                <a:solidFill>
                  <a:srgbClr val="000000"/>
                </a:solidFill>
                <a:latin typeface="Arial" panose="020B0604020202020204" pitchFamily="34" charset="0"/>
              </a:rPr>
              <a:t>biti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poudarek</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kontinuiteti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otrokovih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odnosov</a:t>
            </a:r>
            <a:r>
              <a:rPr lang="en-US" sz="1200" b="0" i="0" u="none" strike="noStrike" baseline="0" dirty="0">
                <a:solidFill>
                  <a:srgbClr val="000000"/>
                </a:solidFill>
                <a:latin typeface="Arial" panose="020B0604020202020204" pitchFamily="34" charset="0"/>
              </a:rPr>
              <a:t> s </a:t>
            </a:r>
            <a:r>
              <a:rPr lang="en-US" sz="1200" b="0" i="0" u="none" strike="noStrike" baseline="0" dirty="0" err="1">
                <a:solidFill>
                  <a:srgbClr val="000000"/>
                </a:solidFill>
                <a:latin typeface="Arial" panose="020B0604020202020204" pitchFamily="34" charset="0"/>
              </a:rPr>
              <a:t>starši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brati</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sestrami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ter</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drugimi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družinskimi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člani</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Kontinuiteta</a:t>
            </a:r>
            <a:r>
              <a:rPr lang="en-US" sz="1200" b="0" i="0" u="none" strike="noStrike" baseline="0" dirty="0">
                <a:solidFill>
                  <a:srgbClr val="000000"/>
                </a:solidFill>
                <a:latin typeface="Arial" panose="020B0604020202020204" pitchFamily="34" charset="0"/>
              </a:rPr>
              <a:t> je </a:t>
            </a:r>
            <a:r>
              <a:rPr lang="en-US" sz="1200" b="0" i="0" u="none" strike="noStrike" baseline="0" dirty="0" err="1">
                <a:solidFill>
                  <a:srgbClr val="000000"/>
                </a:solidFill>
                <a:latin typeface="Arial" panose="020B0604020202020204" pitchFamily="34" charset="0"/>
              </a:rPr>
              <a:t>bistvena</a:t>
            </a:r>
            <a:r>
              <a:rPr lang="en-US" sz="1200" b="0" i="0" u="none" strike="noStrike" baseline="0" dirty="0">
                <a:solidFill>
                  <a:srgbClr val="000000"/>
                </a:solidFill>
                <a:latin typeface="Arial" panose="020B0604020202020204" pitchFamily="34" charset="0"/>
              </a:rPr>
              <a:t> za </a:t>
            </a:r>
            <a:r>
              <a:rPr lang="en-US" sz="1200" b="0" i="0" u="none" strike="noStrike" baseline="0" dirty="0" err="1">
                <a:solidFill>
                  <a:srgbClr val="000000"/>
                </a:solidFill>
                <a:latin typeface="Arial" panose="020B0604020202020204" pitchFamily="34" charset="0"/>
              </a:rPr>
              <a:t>otrokov</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občutek</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varnosti</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Identifikacija</a:t>
            </a:r>
            <a:r>
              <a:rPr lang="en-US" sz="1200" b="0" i="0" u="none" strike="noStrike" baseline="0" dirty="0">
                <a:solidFill>
                  <a:srgbClr val="000000"/>
                </a:solidFill>
                <a:latin typeface="Arial" panose="020B0604020202020204" pitchFamily="34" charset="0"/>
              </a:rPr>
              <a:t> s </a:t>
            </a:r>
            <a:r>
              <a:rPr lang="en-US" sz="1200" b="0" i="0" u="none" strike="noStrike" baseline="0" dirty="0" err="1">
                <a:solidFill>
                  <a:srgbClr val="000000"/>
                </a:solidFill>
                <a:latin typeface="Arial" panose="020B0604020202020204" pitchFamily="34" charset="0"/>
              </a:rPr>
              <a:t>starševskimi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liki</a:t>
            </a:r>
            <a:r>
              <a:rPr lang="en-US" sz="1200" b="0" i="0" u="none" strike="noStrike" baseline="0" dirty="0">
                <a:solidFill>
                  <a:srgbClr val="000000"/>
                </a:solidFill>
                <a:latin typeface="Arial" panose="020B0604020202020204" pitchFamily="34" charset="0"/>
              </a:rPr>
              <a:t> je </a:t>
            </a:r>
            <a:r>
              <a:rPr lang="en-US" sz="1200" b="0" i="0" u="none" strike="noStrike" baseline="0" dirty="0" err="1">
                <a:solidFill>
                  <a:srgbClr val="000000"/>
                </a:solidFill>
                <a:latin typeface="Arial" panose="020B0604020202020204" pitchFamily="34" charset="0"/>
              </a:rPr>
              <a:t>bistvena</a:t>
            </a:r>
            <a:r>
              <a:rPr lang="en-US" sz="1200" b="0" i="0" u="none" strike="noStrike" baseline="0" dirty="0">
                <a:solidFill>
                  <a:srgbClr val="000000"/>
                </a:solidFill>
                <a:latin typeface="Arial" panose="020B0604020202020204" pitchFamily="34" charset="0"/>
              </a:rPr>
              <a:t> za </a:t>
            </a:r>
            <a:r>
              <a:rPr lang="en-US" sz="1200" b="0" i="0" u="none" strike="noStrike" baseline="0" dirty="0" err="1">
                <a:solidFill>
                  <a:srgbClr val="000000"/>
                </a:solidFill>
                <a:latin typeface="Arial" panose="020B0604020202020204" pitchFamily="34" charset="0"/>
              </a:rPr>
              <a:t>proces</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socializacije</a:t>
            </a:r>
            <a:r>
              <a:rPr lang="en-US" sz="1200" b="0" i="0" u="none" strike="noStrike" baseline="0" dirty="0">
                <a:solidFill>
                  <a:srgbClr val="000000"/>
                </a:solidFill>
                <a:latin typeface="Arial" panose="020B0604020202020204" pitchFamily="34" charset="0"/>
              </a:rPr>
              <a:t>, v </a:t>
            </a:r>
            <a:r>
              <a:rPr lang="en-US" sz="1200" b="0" i="0" u="none" strike="noStrike" baseline="0" dirty="0" err="1">
                <a:solidFill>
                  <a:srgbClr val="000000"/>
                </a:solidFill>
                <a:latin typeface="Arial" panose="020B0604020202020204" pitchFamily="34" charset="0"/>
              </a:rPr>
              <a:t>katerem</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spoznava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vrednote</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norme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družbe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ter</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razvija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sposobnost</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empatije</a:t>
            </a:r>
            <a:r>
              <a:rPr lang="en-US" sz="1200" b="0" i="0" u="none" strike="noStrike" baseline="0" dirty="0">
                <a:solidFill>
                  <a:srgbClr val="000000"/>
                </a:solidFill>
                <a:latin typeface="Arial" panose="020B0604020202020204" pitchFamily="34" charset="0"/>
              </a:rPr>
              <a:t> do drugih.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Neprekinjen</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stik</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otroka</a:t>
            </a:r>
            <a:r>
              <a:rPr lang="en-US" sz="1200" b="0" i="0" u="none" strike="noStrike" baseline="0" dirty="0">
                <a:solidFill>
                  <a:srgbClr val="000000"/>
                </a:solidFill>
                <a:latin typeface="Arial" panose="020B0604020202020204" pitchFamily="34" charset="0"/>
              </a:rPr>
              <a:t> z </a:t>
            </a:r>
            <a:r>
              <a:rPr lang="en-US" sz="1200" b="0" i="0" u="none" strike="noStrike" baseline="0" dirty="0" err="1">
                <a:solidFill>
                  <a:srgbClr val="000000"/>
                </a:solidFill>
                <a:latin typeface="Arial" panose="020B0604020202020204" pitchFamily="34" charset="0"/>
              </a:rPr>
              <a:t>zunanjim</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okoljem</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vključno</a:t>
            </a:r>
            <a:r>
              <a:rPr lang="en-US" sz="1200" b="0" i="0" u="none" strike="noStrike" baseline="0" dirty="0">
                <a:solidFill>
                  <a:srgbClr val="000000"/>
                </a:solidFill>
                <a:latin typeface="Arial" panose="020B0604020202020204" pitchFamily="34" charset="0"/>
              </a:rPr>
              <a:t> z </a:t>
            </a:r>
            <a:r>
              <a:rPr lang="en-US" sz="1200" b="0" i="0" u="none" strike="noStrike" baseline="0" dirty="0" err="1">
                <a:solidFill>
                  <a:srgbClr val="000000"/>
                </a:solidFill>
                <a:latin typeface="Arial" panose="020B0604020202020204" pitchFamily="34" charset="0"/>
              </a:rPr>
              <a:t>ljudmi</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kraji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ima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pomemben</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psihološki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učinek</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razvoj</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ohranjanje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otrokove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socialne</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čustvene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dobrobiti</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Pri </a:t>
            </a:r>
            <a:r>
              <a:rPr lang="en-US" sz="1200" b="0" i="0" u="none" strike="noStrike" baseline="0" dirty="0" err="1">
                <a:solidFill>
                  <a:srgbClr val="000000"/>
                </a:solidFill>
                <a:latin typeface="Arial" panose="020B0604020202020204" pitchFamily="34" charset="0"/>
              </a:rPr>
              <a:t>upoštevanju</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mnenj</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oseb</a:t>
            </a:r>
            <a:r>
              <a:rPr lang="en-US" sz="1200" b="0" i="0" u="none" strike="noStrike" baseline="0" dirty="0">
                <a:solidFill>
                  <a:srgbClr val="000000"/>
                </a:solidFill>
                <a:latin typeface="Arial" panose="020B0604020202020204" pitchFamily="34" charset="0"/>
              </a:rPr>
              <a:t>, ki so </a:t>
            </a:r>
            <a:r>
              <a:rPr lang="en-US" sz="1200" b="0" i="0" u="none" strike="noStrike" baseline="0" dirty="0" err="1">
                <a:solidFill>
                  <a:srgbClr val="000000"/>
                </a:solidFill>
                <a:latin typeface="Arial" panose="020B0604020202020204" pitchFamily="34" charset="0"/>
              </a:rPr>
              <a:t>otroku</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blizu</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Večjo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težo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dajte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mnenju</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oseb</a:t>
            </a:r>
            <a:r>
              <a:rPr lang="en-US" sz="1200" b="0" i="0" u="none" strike="noStrike" baseline="0" dirty="0">
                <a:solidFill>
                  <a:srgbClr val="000000"/>
                </a:solidFill>
                <a:latin typeface="Arial" panose="020B0604020202020204" pitchFamily="34" charset="0"/>
              </a:rPr>
              <a:t>, ki so z </a:t>
            </a:r>
            <a:r>
              <a:rPr lang="en-US" sz="1200" b="0" i="0" u="none" strike="noStrike" baseline="0" dirty="0" err="1">
                <a:solidFill>
                  <a:srgbClr val="000000"/>
                </a:solidFill>
                <a:latin typeface="Arial" panose="020B0604020202020204" pitchFamily="34" charset="0"/>
              </a:rPr>
              <a:t>otrokom</a:t>
            </a:r>
            <a:r>
              <a:rPr lang="en-US" sz="1200" b="0" i="0" u="none" strike="noStrike" baseline="0" dirty="0">
                <a:solidFill>
                  <a:srgbClr val="000000"/>
                </a:solidFill>
                <a:latin typeface="Arial" panose="020B0604020202020204" pitchFamily="34" charset="0"/>
              </a:rPr>
              <a:t> v </a:t>
            </a:r>
            <a:r>
              <a:rPr lang="en-US" sz="1200" b="0" i="0" u="none" strike="noStrike" baseline="0" dirty="0" err="1">
                <a:solidFill>
                  <a:srgbClr val="000000"/>
                </a:solidFill>
                <a:latin typeface="Arial" panose="020B0604020202020204" pitchFamily="34" charset="0"/>
              </a:rPr>
              <a:t>pomembnejšem</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bolj</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pomenljivem</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odnosu</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Bodite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pozorni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morebitna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navzkrižja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interesov</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a:t>
            </a:r>
            <a:r>
              <a:rPr lang="en-US" sz="1200" b="0" i="0" u="none" strike="noStrike" baseline="0" dirty="0">
                <a:solidFill>
                  <a:srgbClr val="000000"/>
                </a:solidFill>
                <a:latin typeface="Arial" panose="020B0604020202020204" pitchFamily="34" charset="0"/>
              </a:rPr>
              <a:t> primer, </a:t>
            </a:r>
            <a:r>
              <a:rPr lang="en-US" sz="1200" b="0" i="0" u="none" strike="noStrike" baseline="0" dirty="0" err="1">
                <a:solidFill>
                  <a:srgbClr val="000000"/>
                </a:solidFill>
                <a:latin typeface="Arial" panose="020B0604020202020204" pitchFamily="34" charset="0"/>
              </a:rPr>
              <a:t>če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obstajajo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znaki</a:t>
            </a:r>
            <a:r>
              <a:rPr lang="en-US" sz="1200" b="0" i="0" u="none" strike="noStrike" baseline="0" dirty="0">
                <a:solidFill>
                  <a:srgbClr val="000000"/>
                </a:solidFill>
                <a:latin typeface="Arial" panose="020B0604020202020204" pitchFamily="34" charset="0"/>
              </a:rPr>
              <a:t>, da je </a:t>
            </a:r>
            <a:r>
              <a:rPr lang="en-US" sz="1200" b="0" i="0" u="none" strike="noStrike" baseline="0" dirty="0" err="1">
                <a:solidFill>
                  <a:srgbClr val="000000"/>
                </a:solidFill>
                <a:latin typeface="Arial" panose="020B0604020202020204" pitchFamily="34" charset="0"/>
              </a:rPr>
              <a:t>razmerje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lahko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zlorabljajoče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nadzorovalno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ali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izkoriščevalsko</a:t>
            </a:r>
            <a:r>
              <a:rPr lang="en-US" sz="1200" b="0" i="0" u="none" strike="noStrike" baseline="0" dirty="0">
                <a:solidFill>
                  <a:srgbClr val="000000"/>
                </a:solidFill>
                <a:latin typeface="Arial" panose="020B0604020202020204" pitchFamily="34" charset="0"/>
              </a:rPr>
              <a:t>. </a:t>
            </a:r>
          </a:p>
          <a:p>
            <a:pPr rtl="0" eaLnBrk="1" fontAlgn="t" latinLnBrk="0" hangingPunct="1"/>
            <a:endParaRPr lang="en-US" sz="1200" b="0" i="0" u="none" strike="noStrike" kern="1200" dirty="0">
              <a:solidFill>
                <a:schemeClr val="tx1"/>
              </a:solidFill>
              <a:effectLst/>
              <a:latin typeface="+mn-lt"/>
              <a:ea typeface="+mn-ea"/>
              <a:cs typeface="+mn-cs"/>
            </a:endParaRPr>
          </a:p>
          <a:p>
            <a:r>
              <a:rPr lang="en-US" sz="1200" b="1" i="0" u="none" strike="noStrike" baseline="0" dirty="0" err="1">
                <a:solidFill>
                  <a:srgbClr val="000000"/>
                </a:solidFill>
                <a:latin typeface="Arial" panose="020B0604020202020204" pitchFamily="34" charset="0"/>
              </a:rPr>
              <a:t>Upoštevanje</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otrokove</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varnosti</a:t>
            </a:r>
            <a:r>
              <a:rPr lang="en-US" sz="1200" b="1" i="0" u="none" strike="noStrike" baseline="0" dirty="0">
                <a:solidFill>
                  <a:srgbClr val="000000"/>
                </a:solidFill>
                <a:latin typeface="Arial" panose="020B0604020202020204" pitchFamily="34" charset="0"/>
              </a:rPr>
              <a:t> in </a:t>
            </a:r>
            <a:r>
              <a:rPr lang="en-US" sz="1200" b="1" i="0" u="none" strike="noStrike" baseline="0" dirty="0" err="1">
                <a:solidFill>
                  <a:srgbClr val="000000"/>
                </a:solidFill>
                <a:latin typeface="Arial" panose="020B0604020202020204" pitchFamily="34" charset="0"/>
              </a:rPr>
              <a:t>zaščite</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pri</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sprejemanju</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odločitev</a:t>
            </a:r>
            <a:r>
              <a:rPr lang="en-US" sz="1200" b="1" i="0" u="none" strike="noStrike" baseline="0" dirty="0">
                <a:solidFill>
                  <a:srgbClr val="000000"/>
                </a:solidFill>
                <a:latin typeface="Arial" panose="020B0604020202020204" pitchFamily="34" charset="0"/>
              </a:rPr>
              <a:t> </a:t>
            </a:r>
            <a:endParaRPr lang="sl-SI"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Pri </a:t>
            </a:r>
            <a:r>
              <a:rPr lang="en-US" sz="1200" b="0" i="0" u="none" strike="noStrike" baseline="0" dirty="0" err="1">
                <a:solidFill>
                  <a:srgbClr val="000000"/>
                </a:solidFill>
                <a:latin typeface="Arial" panose="020B0604020202020204" pitchFamily="34" charset="0"/>
              </a:rPr>
              <a:t>odločanju</a:t>
            </a:r>
            <a:r>
              <a:rPr lang="en-US" sz="1200" b="0" i="0" u="none" strike="noStrike" baseline="0" dirty="0">
                <a:solidFill>
                  <a:srgbClr val="000000"/>
                </a:solidFill>
                <a:latin typeface="Arial" panose="020B0604020202020204" pitchFamily="34" charset="0"/>
              </a:rPr>
              <a:t> o </a:t>
            </a:r>
            <a:r>
              <a:rPr lang="en-US" sz="1200" b="0" i="0" u="none" strike="noStrike" baseline="0" dirty="0" err="1">
                <a:solidFill>
                  <a:srgbClr val="000000"/>
                </a:solidFill>
                <a:latin typeface="Arial" panose="020B0604020202020204" pitchFamily="34" charset="0"/>
              </a:rPr>
              <a:t>otrokovi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varnosti</a:t>
            </a:r>
            <a:r>
              <a:rPr lang="en-US" sz="1200" b="0" i="0" u="none" strike="noStrike" baseline="0" dirty="0">
                <a:solidFill>
                  <a:srgbClr val="000000"/>
                </a:solidFill>
                <a:latin typeface="Arial" panose="020B0604020202020204" pitchFamily="34" charset="0"/>
              </a:rPr>
              <a:t> je </a:t>
            </a:r>
            <a:r>
              <a:rPr lang="en-US" sz="1200" b="0" i="0" u="none" strike="noStrike" baseline="0" dirty="0" err="1">
                <a:solidFill>
                  <a:srgbClr val="000000"/>
                </a:solidFill>
                <a:latin typeface="Arial" panose="020B0604020202020204" pitchFamily="34" charset="0"/>
              </a:rPr>
              <a:t>treba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upoštevati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naslednje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smernice</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Prednostno</a:t>
            </a:r>
            <a:r>
              <a:rPr lang="en-US" sz="1200" b="0" i="0" u="none" strike="noStrike" baseline="0" dirty="0">
                <a:solidFill>
                  <a:srgbClr val="000000"/>
                </a:solidFill>
                <a:latin typeface="Arial" panose="020B0604020202020204" pitchFamily="34" charset="0"/>
              </a:rPr>
              <a:t> je </a:t>
            </a:r>
            <a:r>
              <a:rPr lang="en-US" sz="1200" b="0" i="0" u="none" strike="noStrike" baseline="0" dirty="0" err="1">
                <a:solidFill>
                  <a:srgbClr val="000000"/>
                </a:solidFill>
                <a:latin typeface="Arial" panose="020B0604020202020204" pitchFamily="34" charset="0"/>
              </a:rPr>
              <a:t>treba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zagotoviti</a:t>
            </a:r>
            <a:r>
              <a:rPr lang="en-US" sz="1200" b="0" i="0" u="none" strike="noStrike" baseline="0" dirty="0">
                <a:solidFill>
                  <a:srgbClr val="000000"/>
                </a:solidFill>
                <a:latin typeface="Arial" panose="020B0604020202020204" pitchFamily="34" charset="0"/>
              </a:rPr>
              <a:t>, da je </a:t>
            </a:r>
            <a:r>
              <a:rPr lang="en-US" sz="1200" b="0" i="0" u="none" strike="noStrike" baseline="0" dirty="0" err="1">
                <a:solidFill>
                  <a:srgbClr val="000000"/>
                </a:solidFill>
                <a:latin typeface="Arial" panose="020B0604020202020204" pitchFamily="34" charset="0"/>
              </a:rPr>
              <a:t>otrok</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varen</a:t>
            </a:r>
            <a:r>
              <a:rPr lang="en-US" sz="1200" b="0" i="0" u="none" strike="noStrike" baseline="0" dirty="0">
                <a:solidFill>
                  <a:srgbClr val="000000"/>
                </a:solidFill>
                <a:latin typeface="Arial" panose="020B0604020202020204" pitchFamily="34" charset="0"/>
              </a:rPr>
              <a:t> pred </a:t>
            </a:r>
            <a:r>
              <a:rPr lang="en-US" sz="1200" b="0" i="0" u="none" strike="noStrike" baseline="0" dirty="0" err="1">
                <a:solidFill>
                  <a:srgbClr val="000000"/>
                </a:solidFill>
                <a:latin typeface="Arial" panose="020B0604020202020204" pitchFamily="34" charset="0"/>
              </a:rPr>
              <a:t>neposrednim</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tveganjem</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poleg</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tega</a:t>
            </a:r>
            <a:r>
              <a:rPr lang="en-US" sz="1200" b="0" i="0" u="none" strike="noStrike" baseline="0" dirty="0">
                <a:solidFill>
                  <a:srgbClr val="000000"/>
                </a:solidFill>
                <a:latin typeface="Arial" panose="020B0604020202020204" pitchFamily="34" charset="0"/>
              </a:rPr>
              <a:t> pa je </a:t>
            </a:r>
            <a:r>
              <a:rPr lang="en-US" sz="1200" b="0" i="0" u="none" strike="noStrike" baseline="0" dirty="0" err="1">
                <a:solidFill>
                  <a:srgbClr val="000000"/>
                </a:solidFill>
                <a:latin typeface="Arial" panose="020B0604020202020204" pitchFamily="34" charset="0"/>
              </a:rPr>
              <a:t>potrebno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takojšnje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ukrepanje</a:t>
            </a:r>
            <a:r>
              <a:rPr lang="en-US" sz="1200" b="0" i="0" u="none" strike="noStrike" baseline="0" dirty="0">
                <a:solidFill>
                  <a:srgbClr val="000000"/>
                </a:solidFill>
                <a:latin typeface="Arial" panose="020B0604020202020204" pitchFamily="34" charset="0"/>
              </a:rPr>
              <a:t> za </a:t>
            </a:r>
            <a:r>
              <a:rPr lang="en-US" sz="1200" b="0" i="0" u="none" strike="noStrike" baseline="0" dirty="0" err="1">
                <a:solidFill>
                  <a:srgbClr val="000000"/>
                </a:solidFill>
                <a:latin typeface="Arial" panose="020B0604020202020204" pitchFamily="34" charset="0"/>
              </a:rPr>
              <a:t>zmanjšanje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tveganj</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Preselitev</a:t>
            </a:r>
            <a:r>
              <a:rPr lang="en-US" sz="1200" b="0" i="0" u="none" strike="noStrike" baseline="0" dirty="0">
                <a:solidFill>
                  <a:srgbClr val="000000"/>
                </a:solidFill>
                <a:latin typeface="Arial" panose="020B0604020202020204" pitchFamily="34" charset="0"/>
              </a:rPr>
              <a:t> je </a:t>
            </a:r>
            <a:r>
              <a:rPr lang="en-US" sz="1200" b="0" i="0" u="none" strike="noStrike" baseline="0" dirty="0" err="1">
                <a:solidFill>
                  <a:srgbClr val="000000"/>
                </a:solidFill>
                <a:latin typeface="Arial" panose="020B0604020202020204" pitchFamily="34" charset="0"/>
              </a:rPr>
              <a:t>na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splošno</a:t>
            </a:r>
            <a:r>
              <a:rPr lang="en-US" sz="1200" b="0" i="0" u="none" strike="noStrike" baseline="0" dirty="0">
                <a:solidFill>
                  <a:srgbClr val="000000"/>
                </a:solidFill>
                <a:latin typeface="Arial" panose="020B0604020202020204" pitchFamily="34" charset="0"/>
              </a:rPr>
              <a:t> v </a:t>
            </a:r>
            <a:r>
              <a:rPr lang="en-US" sz="1200" b="0" i="0" u="none" strike="noStrike" baseline="0" dirty="0" err="1">
                <a:solidFill>
                  <a:srgbClr val="000000"/>
                </a:solidFill>
                <a:latin typeface="Arial" panose="020B0604020202020204" pitchFamily="34" charset="0"/>
              </a:rPr>
              <a:t>največjo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korist</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begunskega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brez</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spremstva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ali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otroka</a:t>
            </a:r>
            <a:r>
              <a:rPr lang="en-US" sz="1200" b="0" i="0" u="none" strike="noStrike" baseline="0" dirty="0">
                <a:solidFill>
                  <a:srgbClr val="000000"/>
                </a:solidFill>
                <a:latin typeface="Arial" panose="020B0604020202020204" pitchFamily="34" charset="0"/>
              </a:rPr>
              <a:t>, ki je </a:t>
            </a:r>
            <a:r>
              <a:rPr lang="en-US" sz="1200" b="0" i="0" u="none" strike="noStrike" baseline="0" dirty="0" err="1">
                <a:solidFill>
                  <a:srgbClr val="000000"/>
                </a:solidFill>
                <a:latin typeface="Arial" panose="020B0604020202020204" pitchFamily="34" charset="0"/>
              </a:rPr>
              <a:t>bil</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ločen</a:t>
            </a:r>
            <a:r>
              <a:rPr lang="en-US" sz="1200" b="0" i="0" u="none" strike="noStrike" baseline="0" dirty="0">
                <a:solidFill>
                  <a:srgbClr val="000000"/>
                </a:solidFill>
                <a:latin typeface="Arial" panose="020B0604020202020204" pitchFamily="34" charset="0"/>
              </a:rPr>
              <a:t> od </a:t>
            </a:r>
            <a:r>
              <a:rPr lang="en-US" sz="1200" b="0" i="0" u="none" strike="noStrike" baseline="0" dirty="0" err="1">
                <a:solidFill>
                  <a:srgbClr val="000000"/>
                </a:solidFill>
                <a:latin typeface="Arial" panose="020B0604020202020204" pitchFamily="34" charset="0"/>
              </a:rPr>
              <a:t>družine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kadar</a:t>
            </a:r>
            <a:r>
              <a:rPr lang="en-US" sz="1200" b="0" i="0" u="none" strike="noStrike" baseline="0" dirty="0">
                <a:solidFill>
                  <a:srgbClr val="000000"/>
                </a:solidFill>
                <a:latin typeface="Arial" panose="020B0604020202020204" pitchFamily="34" charset="0"/>
              </a:rPr>
              <a:t> je to </a:t>
            </a:r>
            <a:r>
              <a:rPr lang="en-US" sz="1200" b="0" i="0" u="none" strike="noStrike" baseline="0" dirty="0" err="1">
                <a:solidFill>
                  <a:srgbClr val="000000"/>
                </a:solidFill>
                <a:latin typeface="Arial" panose="020B0604020202020204" pitchFamily="34" charset="0"/>
              </a:rPr>
              <a:t>edini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način</a:t>
            </a:r>
            <a:r>
              <a:rPr lang="en-US" sz="1200" b="0" i="0" u="none" strike="noStrike" baseline="0" dirty="0">
                <a:solidFill>
                  <a:srgbClr val="000000"/>
                </a:solidFill>
                <a:latin typeface="Arial" panose="020B0604020202020204" pitchFamily="34" charset="0"/>
              </a:rPr>
              <a:t> za </a:t>
            </a:r>
            <a:r>
              <a:rPr lang="en-US" sz="1200" b="0" i="0" u="none" strike="noStrike" baseline="0" dirty="0" err="1">
                <a:solidFill>
                  <a:srgbClr val="000000"/>
                </a:solidFill>
                <a:latin typeface="Arial" panose="020B0604020202020204" pitchFamily="34" charset="0"/>
              </a:rPr>
              <a:t>preprečitev</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resnih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kršitev</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temeljnih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človekovih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pravic</a:t>
            </a:r>
            <a:r>
              <a:rPr lang="en-US" sz="1200" b="0" i="0" u="none" strike="noStrike" baseline="0" dirty="0">
                <a:solidFill>
                  <a:srgbClr val="000000"/>
                </a:solidFill>
                <a:latin typeface="Arial" panose="020B0604020202020204" pitchFamily="34" charset="0"/>
              </a:rPr>
              <a:t>, ki </a:t>
            </a:r>
            <a:r>
              <a:rPr lang="en-US" sz="1200" b="0" i="0" u="none" strike="noStrike" baseline="0" dirty="0" err="1">
                <a:solidFill>
                  <a:srgbClr val="000000"/>
                </a:solidFill>
                <a:latin typeface="Arial" panose="020B0604020202020204" pitchFamily="34" charset="0"/>
              </a:rPr>
              <a:t>obstajajo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tako</a:t>
            </a:r>
            <a:r>
              <a:rPr lang="en-US" sz="1200" b="0" i="0" u="none" strike="noStrike" baseline="0" dirty="0">
                <a:solidFill>
                  <a:srgbClr val="000000"/>
                </a:solidFill>
                <a:latin typeface="Arial" panose="020B0604020202020204" pitchFamily="34" charset="0"/>
              </a:rPr>
              <a:t> v </a:t>
            </a:r>
            <a:r>
              <a:rPr lang="en-US" sz="1200" b="0" i="0" u="none" strike="noStrike" baseline="0" dirty="0" err="1">
                <a:solidFill>
                  <a:srgbClr val="000000"/>
                </a:solidFill>
                <a:latin typeface="Arial" panose="020B0604020202020204" pitchFamily="34" charset="0"/>
              </a:rPr>
              <a:t>izvorni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državi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kot</a:t>
            </a:r>
            <a:r>
              <a:rPr lang="en-US" sz="1200" b="0" i="0" u="none" strike="noStrike" baseline="0" dirty="0">
                <a:solidFill>
                  <a:srgbClr val="000000"/>
                </a:solidFill>
                <a:latin typeface="Arial" panose="020B0604020202020204" pitchFamily="34" charset="0"/>
              </a:rPr>
              <a:t> v </a:t>
            </a:r>
            <a:r>
              <a:rPr lang="en-US" sz="1200" b="0" i="0" u="none" strike="noStrike" baseline="0" dirty="0" err="1">
                <a:solidFill>
                  <a:srgbClr val="000000"/>
                </a:solidFill>
                <a:latin typeface="Arial" panose="020B0604020202020204" pitchFamily="34" charset="0"/>
              </a:rPr>
              <a:t>državi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azila</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Pri </a:t>
            </a:r>
            <a:r>
              <a:rPr lang="en-US" sz="1200" b="0" i="0" u="none" strike="noStrike" baseline="0" dirty="0" err="1">
                <a:solidFill>
                  <a:srgbClr val="000000"/>
                </a:solidFill>
                <a:latin typeface="Arial" panose="020B0604020202020204" pitchFamily="34" charset="0"/>
              </a:rPr>
              <a:t>vračanju</a:t>
            </a:r>
            <a:r>
              <a:rPr lang="en-US" sz="1200" b="0" i="0" u="none" strike="noStrike" baseline="0" dirty="0">
                <a:solidFill>
                  <a:srgbClr val="000000"/>
                </a:solidFill>
                <a:latin typeface="Arial" panose="020B0604020202020204" pitchFamily="34" charset="0"/>
              </a:rPr>
              <a:t> v </a:t>
            </a:r>
            <a:r>
              <a:rPr lang="en-US" sz="1200" b="0" i="0" u="none" strike="noStrike" baseline="0" dirty="0" err="1">
                <a:solidFill>
                  <a:srgbClr val="000000"/>
                </a:solidFill>
                <a:latin typeface="Arial" panose="020B0604020202020204" pitchFamily="34" charset="0"/>
              </a:rPr>
              <a:t>izvorno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državo</a:t>
            </a:r>
            <a:r>
              <a:rPr lang="en-US" sz="1200" b="0" i="0" u="none" strike="noStrike" baseline="0" dirty="0">
                <a:solidFill>
                  <a:srgbClr val="000000"/>
                </a:solidFill>
                <a:latin typeface="Arial" panose="020B0604020202020204" pitchFamily="34" charset="0"/>
              </a:rPr>
              <a:t> je </a:t>
            </a:r>
            <a:r>
              <a:rPr lang="en-US" sz="1200" b="0" i="0" u="none" strike="noStrike" baseline="0" dirty="0" err="1">
                <a:solidFill>
                  <a:srgbClr val="000000"/>
                </a:solidFill>
                <a:latin typeface="Arial" panose="020B0604020202020204" pitchFamily="34" charset="0"/>
              </a:rPr>
              <a:t>treba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vedno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spoštovati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načelo</a:t>
            </a:r>
            <a:r>
              <a:rPr lang="en-US" sz="1200" b="0" i="0" u="none" strike="noStrike" baseline="0" dirty="0">
                <a:solidFill>
                  <a:srgbClr val="000000"/>
                </a:solidFill>
                <a:latin typeface="Arial" panose="020B0604020202020204" pitchFamily="34" charset="0"/>
              </a:rPr>
              <a:t> </a:t>
            </a:r>
            <a:r>
              <a:rPr lang="en-US" sz="1200" b="0" i="1" u="none" strike="noStrike" baseline="0" dirty="0" err="1">
                <a:solidFill>
                  <a:srgbClr val="000000"/>
                </a:solidFill>
                <a:latin typeface="Arial" panose="020B0604020202020204" pitchFamily="34" charset="0"/>
              </a:rPr>
              <a:t>nevračanja</a:t>
            </a:r>
            <a:r>
              <a:rPr lang="en-US" sz="1200" b="0" i="0" u="none" strike="noStrike" baseline="0" dirty="0">
                <a:solidFill>
                  <a:srgbClr val="000000"/>
                </a:solidFill>
                <a:latin typeface="Arial" panose="020B0604020202020204" pitchFamily="34" charset="0"/>
              </a:rPr>
              <a:t>. Za </a:t>
            </a:r>
            <a:r>
              <a:rPr lang="en-US" sz="1200" b="0" i="0" u="none" strike="noStrike" baseline="0" dirty="0" err="1">
                <a:solidFill>
                  <a:srgbClr val="000000"/>
                </a:solidFill>
                <a:latin typeface="Arial" panose="020B0604020202020204" pitchFamily="34" charset="0"/>
              </a:rPr>
              <a:t>več</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informacij</a:t>
            </a:r>
            <a:r>
              <a:rPr lang="en-US" sz="1200" b="0" i="0" u="none" strike="noStrike" baseline="0" dirty="0">
                <a:solidFill>
                  <a:srgbClr val="000000"/>
                </a:solidFill>
                <a:latin typeface="Arial" panose="020B0604020202020204" pitchFamily="34" charset="0"/>
              </a:rPr>
              <a:t> o </a:t>
            </a:r>
            <a:r>
              <a:rPr lang="en-US" sz="1200" b="0" i="0" u="none" strike="noStrike" baseline="0" dirty="0" err="1">
                <a:solidFill>
                  <a:srgbClr val="000000"/>
                </a:solidFill>
                <a:latin typeface="Arial" panose="020B0604020202020204" pitchFamily="34" charset="0"/>
              </a:rPr>
              <a:t>prostovoljni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repatriaciji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glejte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69B4"/>
                </a:solidFill>
                <a:latin typeface="Arial" panose="020B0604020202020204" pitchFamily="34" charset="0"/>
              </a:rPr>
              <a:t>razdelek</a:t>
            </a:r>
            <a:r>
              <a:rPr lang="en-US" sz="1200" b="0" i="0" u="none" strike="noStrike" baseline="0" dirty="0">
                <a:solidFill>
                  <a:srgbClr val="0069B4"/>
                </a:solidFill>
                <a:latin typeface="Arial" panose="020B0604020202020204" pitchFamily="34" charset="0"/>
              </a:rPr>
              <a:t> 4.1.4: </a:t>
            </a:r>
            <a:r>
              <a:rPr lang="en-US" sz="1200" b="0" i="0" u="none" strike="noStrike" baseline="0" dirty="0" err="1">
                <a:solidFill>
                  <a:srgbClr val="0069B4"/>
                </a:solidFill>
                <a:latin typeface="Arial" panose="020B0604020202020204" pitchFamily="34" charset="0"/>
              </a:rPr>
              <a:t>Prostovoljna</a:t>
            </a:r>
            <a:r>
              <a:rPr lang="en-US" sz="1200" b="0" i="0" u="none" strike="noStrike" baseline="0" dirty="0">
                <a:solidFill>
                  <a:srgbClr val="0069B4"/>
                </a:solidFill>
                <a:latin typeface="Arial" panose="020B0604020202020204" pitchFamily="34" charset="0"/>
              </a:rPr>
              <a:t> </a:t>
            </a:r>
            <a:r>
              <a:rPr lang="en-US" sz="1200" b="0" i="0" u="none" strike="noStrike" baseline="0" dirty="0" err="1">
                <a:solidFill>
                  <a:srgbClr val="0069B4"/>
                </a:solidFill>
                <a:latin typeface="Arial" panose="020B0604020202020204" pitchFamily="34" charset="0"/>
              </a:rPr>
              <a:t>repatriacija</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Če</a:t>
            </a:r>
            <a:r>
              <a:rPr lang="en-US" sz="1200" b="0" i="0" u="none" strike="noStrike" baseline="0" dirty="0">
                <a:solidFill>
                  <a:srgbClr val="000000"/>
                </a:solidFill>
                <a:latin typeface="Arial" panose="020B0604020202020204" pitchFamily="34" charset="0"/>
              </a:rPr>
              <a:t> je </a:t>
            </a:r>
            <a:r>
              <a:rPr lang="en-US" sz="1200" b="0" i="0" u="none" strike="noStrike" baseline="0" dirty="0" err="1">
                <a:solidFill>
                  <a:srgbClr val="000000"/>
                </a:solidFill>
                <a:latin typeface="Arial" panose="020B0604020202020204" pitchFamily="34" charset="0"/>
              </a:rPr>
              <a:t>otrok</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zaradi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preteklih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dogodkov</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kot</a:t>
            </a:r>
            <a:r>
              <a:rPr lang="en-US" sz="1200" b="0" i="0" u="none" strike="noStrike" baseline="0" dirty="0">
                <a:solidFill>
                  <a:srgbClr val="000000"/>
                </a:solidFill>
                <a:latin typeface="Arial" panose="020B0604020202020204" pitchFamily="34" charset="0"/>
              </a:rPr>
              <a:t> so </a:t>
            </a:r>
            <a:r>
              <a:rPr lang="en-US" sz="1200" b="0" i="0" u="none" strike="noStrike" baseline="0" dirty="0" err="1">
                <a:solidFill>
                  <a:srgbClr val="000000"/>
                </a:solidFill>
                <a:latin typeface="Arial" panose="020B0604020202020204" pitchFamily="34" charset="0"/>
              </a:rPr>
              <a:t>hude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kršitve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njegovih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temeljnih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pravic</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resno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prizadet</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mogoče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šteti</a:t>
            </a:r>
            <a:r>
              <a:rPr lang="en-US" sz="1200" b="0" i="0" u="none" strike="noStrike" baseline="0" dirty="0">
                <a:solidFill>
                  <a:srgbClr val="000000"/>
                </a:solidFill>
                <a:latin typeface="Arial" panose="020B0604020202020204" pitchFamily="34" charset="0"/>
              </a:rPr>
              <a:t>, da je </a:t>
            </a:r>
            <a:r>
              <a:rPr lang="en-US" sz="1200" b="0" i="0" u="none" strike="noStrike" baseline="0" dirty="0" err="1">
                <a:solidFill>
                  <a:srgbClr val="000000"/>
                </a:solidFill>
                <a:latin typeface="Arial" panose="020B0604020202020204" pitchFamily="34" charset="0"/>
              </a:rPr>
              <a:t>odločitev</a:t>
            </a:r>
            <a:r>
              <a:rPr lang="en-US" sz="1200" b="0" i="0" u="none" strike="noStrike" baseline="0" dirty="0">
                <a:solidFill>
                  <a:srgbClr val="000000"/>
                </a:solidFill>
                <a:latin typeface="Arial" panose="020B0604020202020204" pitchFamily="34" charset="0"/>
              </a:rPr>
              <a:t>, ki bi mu </a:t>
            </a:r>
            <a:r>
              <a:rPr lang="en-US" sz="1200" b="0" i="0" u="none" strike="noStrike" baseline="0" dirty="0" err="1">
                <a:solidFill>
                  <a:srgbClr val="000000"/>
                </a:solidFill>
                <a:latin typeface="Arial" panose="020B0604020202020204" pitchFamily="34" charset="0"/>
              </a:rPr>
              <a:t>lahko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povzročila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še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večjo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stisko</a:t>
            </a:r>
            <a:r>
              <a:rPr lang="en-US" sz="1200" b="0" i="0" u="none" strike="noStrike" baseline="0" dirty="0">
                <a:solidFill>
                  <a:srgbClr val="000000"/>
                </a:solidFill>
                <a:latin typeface="Arial" panose="020B0604020202020204" pitchFamily="34" charset="0"/>
              </a:rPr>
              <a:t>, v </a:t>
            </a:r>
            <a:r>
              <a:rPr lang="en-US" sz="1200" b="0" i="0" u="none" strike="noStrike" baseline="0" dirty="0" err="1">
                <a:solidFill>
                  <a:srgbClr val="000000"/>
                </a:solidFill>
                <a:latin typeface="Arial" panose="020B0604020202020204" pitchFamily="34" charset="0"/>
              </a:rPr>
              <a:t>njegovo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največjo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korist</a:t>
            </a:r>
            <a:r>
              <a:rPr lang="en-US" sz="1200" b="0" i="0" u="none" strike="noStrike" baseline="0" dirty="0">
                <a:solidFill>
                  <a:srgbClr val="000000"/>
                </a:solidFill>
                <a:latin typeface="Arial" panose="020B0604020202020204" pitchFamily="34" charset="0"/>
              </a:rPr>
              <a:t>. </a:t>
            </a:r>
          </a:p>
          <a:p>
            <a:endParaRPr lang="sl-SI" sz="1200" b="0" i="0" u="none" strike="noStrike" baseline="0" dirty="0">
              <a:solidFill>
                <a:srgbClr val="000000"/>
              </a:solidFill>
              <a:latin typeface="Arial" panose="020B0604020202020204" pitchFamily="34" charset="0"/>
            </a:endParaRPr>
          </a:p>
          <a:p>
            <a:r>
              <a:rPr lang="en-US" sz="1200" b="1" i="0" u="none" strike="noStrike" baseline="0" dirty="0" err="1">
                <a:solidFill>
                  <a:srgbClr val="000000"/>
                </a:solidFill>
                <a:latin typeface="Arial" panose="020B0604020202020204" pitchFamily="34" charset="0"/>
              </a:rPr>
              <a:t>Upoštevanje</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otrokovih</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razvojnih</a:t>
            </a:r>
            <a:r>
              <a:rPr lang="en-US" sz="1200" b="1" i="0" u="none" strike="noStrike" baseline="0" dirty="0">
                <a:solidFill>
                  <a:srgbClr val="000000"/>
                </a:solidFill>
                <a:latin typeface="Arial" panose="020B0604020202020204" pitchFamily="34" charset="0"/>
              </a:rPr>
              <a:t> in </a:t>
            </a:r>
            <a:r>
              <a:rPr lang="en-US" sz="1200" b="1" i="0" u="none" strike="noStrike" baseline="0" dirty="0" err="1">
                <a:solidFill>
                  <a:srgbClr val="000000"/>
                </a:solidFill>
                <a:latin typeface="Arial" panose="020B0604020202020204" pitchFamily="34" charset="0"/>
              </a:rPr>
              <a:t>identitetnih</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potreb</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pri</a:t>
            </a:r>
            <a:r>
              <a:rPr lang="en-US" sz="1200" b="1" i="0" u="none" strike="noStrike" baseline="0" dirty="0">
                <a:solidFill>
                  <a:srgbClr val="000000"/>
                </a:solidFill>
                <a:latin typeface="Arial" panose="020B0604020202020204" pitchFamily="34" charset="0"/>
              </a:rPr>
              <a:t> </a:t>
            </a:r>
            <a:r>
              <a:rPr lang="en-US" sz="1200" b="1" i="0" u="none" strike="noStrike" baseline="0" dirty="0" err="1">
                <a:solidFill>
                  <a:srgbClr val="000000"/>
                </a:solidFill>
                <a:latin typeface="Arial" panose="020B0604020202020204" pitchFamily="34" charset="0"/>
              </a:rPr>
              <a:t>odločanju</a:t>
            </a:r>
            <a:r>
              <a:rPr lang="en-US" sz="1200" b="1" i="0" u="none" strike="noStrike" baseline="0" dirty="0">
                <a:solidFill>
                  <a:srgbClr val="000000"/>
                </a:solidFill>
                <a:latin typeface="Arial" panose="020B0604020202020204" pitchFamily="34" charset="0"/>
              </a:rPr>
              <a:t> </a:t>
            </a:r>
            <a:endParaRPr lang="sl-SI" sz="1200" b="0" i="0" u="none" strike="noStrike" baseline="0" dirty="0">
              <a:solidFill>
                <a:srgbClr val="000000"/>
              </a:solidFill>
              <a:latin typeface="Arial" panose="020B0604020202020204" pitchFamily="34" charset="0"/>
            </a:endParaRPr>
          </a:p>
          <a:p>
            <a:r>
              <a:rPr lang="en-US" sz="1200" b="0" i="0" u="none" strike="noStrike" baseline="0" dirty="0" err="1">
                <a:solidFill>
                  <a:srgbClr val="000000"/>
                </a:solidFill>
                <a:latin typeface="Arial" panose="020B0604020202020204" pitchFamily="34" charset="0"/>
              </a:rPr>
              <a:t>Pomembni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dejavniki</a:t>
            </a:r>
            <a:r>
              <a:rPr lang="en-US" sz="1200" b="0" i="0" u="none" strike="noStrike" baseline="0" dirty="0">
                <a:solidFill>
                  <a:srgbClr val="000000"/>
                </a:solidFill>
                <a:latin typeface="Arial" panose="020B0604020202020204" pitchFamily="34" charset="0"/>
              </a:rPr>
              <a:t>, ki </a:t>
            </a:r>
            <a:r>
              <a:rPr lang="en-US" sz="1200" b="0" i="0" u="none" strike="noStrike" baseline="0" dirty="0" err="1">
                <a:solidFill>
                  <a:srgbClr val="000000"/>
                </a:solidFill>
                <a:latin typeface="Arial" panose="020B0604020202020204" pitchFamily="34" charset="0"/>
              </a:rPr>
              <a:t>jih</a:t>
            </a:r>
            <a:r>
              <a:rPr lang="en-US" sz="1200" b="0" i="0" u="none" strike="noStrike" baseline="0" dirty="0">
                <a:solidFill>
                  <a:srgbClr val="000000"/>
                </a:solidFill>
                <a:latin typeface="Arial" panose="020B0604020202020204" pitchFamily="34" charset="0"/>
              </a:rPr>
              <a:t> je </a:t>
            </a:r>
            <a:r>
              <a:rPr lang="en-US" sz="1200" b="0" i="0" u="none" strike="noStrike" baseline="0" dirty="0" err="1">
                <a:solidFill>
                  <a:srgbClr val="000000"/>
                </a:solidFill>
                <a:latin typeface="Arial" panose="020B0604020202020204" pitchFamily="34" charset="0"/>
              </a:rPr>
              <a:t>treba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upoštevati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določanju</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razvojnih</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identitetnih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potreb</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kot</a:t>
            </a:r>
            <a:r>
              <a:rPr lang="en-US" sz="1200" b="0" i="0" u="none" strike="noStrike" baseline="0" dirty="0">
                <a:solidFill>
                  <a:srgbClr val="000000"/>
                </a:solidFill>
                <a:latin typeface="Arial" panose="020B0604020202020204" pitchFamily="34" charset="0"/>
              </a:rPr>
              <a:t> so </a:t>
            </a:r>
            <a:r>
              <a:rPr lang="en-US" sz="1200" b="0" i="0" u="none" strike="noStrike" baseline="0" dirty="0" err="1">
                <a:solidFill>
                  <a:srgbClr val="000000"/>
                </a:solidFill>
                <a:latin typeface="Arial" panose="020B0604020202020204" pitchFamily="34" charset="0"/>
              </a:rPr>
              <a:t>opredeljene</a:t>
            </a:r>
            <a:r>
              <a:rPr lang="en-US" sz="1200" b="0" i="0" u="none" strike="noStrike" baseline="0" dirty="0">
                <a:solidFill>
                  <a:srgbClr val="000000"/>
                </a:solidFill>
                <a:latin typeface="Arial" panose="020B0604020202020204" pitchFamily="34" charset="0"/>
              </a:rPr>
              <a:t> v </a:t>
            </a:r>
            <a:r>
              <a:rPr lang="en-US" sz="1200" b="0" i="0" u="none" strike="noStrike" baseline="0" dirty="0" err="1">
                <a:solidFill>
                  <a:srgbClr val="000000"/>
                </a:solidFill>
                <a:latin typeface="Arial" panose="020B0604020202020204" pitchFamily="34" charset="0"/>
              </a:rPr>
              <a:t>Konvenciji</a:t>
            </a:r>
            <a:r>
              <a:rPr lang="en-US" sz="1200" b="0" i="0" u="none" strike="noStrike" baseline="0" dirty="0">
                <a:solidFill>
                  <a:srgbClr val="000000"/>
                </a:solidFill>
                <a:latin typeface="Arial" panose="020B0604020202020204" pitchFamily="34" charset="0"/>
              </a:rPr>
              <a:t> o </a:t>
            </a:r>
            <a:r>
              <a:rPr lang="en-US" sz="1200" b="0" i="0" u="none" strike="noStrike" baseline="0" dirty="0" err="1">
                <a:solidFill>
                  <a:srgbClr val="000000"/>
                </a:solidFill>
                <a:latin typeface="Arial" panose="020B0604020202020204" pitchFamily="34" charset="0"/>
              </a:rPr>
              <a:t>otrokovih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pravicah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vključujejo</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pravico</a:t>
            </a:r>
            <a:r>
              <a:rPr lang="en-US" sz="1200" b="0" i="0" u="none" strike="noStrike" baseline="0" dirty="0">
                <a:solidFill>
                  <a:srgbClr val="000000"/>
                </a:solidFill>
                <a:latin typeface="Arial" panose="020B0604020202020204" pitchFamily="34" charset="0"/>
              </a:rPr>
              <a:t> do </a:t>
            </a:r>
            <a:r>
              <a:rPr lang="en-US" sz="1200" b="0" i="0" u="none" strike="noStrike" baseline="0" dirty="0" err="1">
                <a:solidFill>
                  <a:srgbClr val="000000"/>
                </a:solidFill>
                <a:latin typeface="Arial" panose="020B0604020202020204" pitchFamily="34" charset="0"/>
              </a:rPr>
              <a:t>ohranjanja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lastne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identitete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vštevši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državljanstvo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ime</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družinska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razmerja</a:t>
            </a:r>
            <a:r>
              <a:rPr lang="en-US" sz="1200" b="0" i="0" u="none" strike="noStrike" baseline="0" dirty="0">
                <a:solidFill>
                  <a:srgbClr val="000000"/>
                </a:solidFill>
                <a:latin typeface="Arial" panose="020B0604020202020204" pitchFamily="34" charset="0"/>
              </a:rPr>
              <a:t>« (8. </a:t>
            </a:r>
            <a:r>
              <a:rPr lang="en-US" sz="1200" b="0" i="0" u="none" strike="noStrike" baseline="0" dirty="0" err="1">
                <a:solidFill>
                  <a:srgbClr val="000000"/>
                </a:solidFill>
                <a:latin typeface="Arial" panose="020B0604020202020204" pitchFamily="34" charset="0"/>
              </a:rPr>
              <a:t>člen</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ustrezno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upoštevanje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zaželen</a:t>
            </a:r>
            <a:r>
              <a:rPr lang="en-US" sz="1200" b="0" i="0" u="none" strike="noStrike" baseline="0" dirty="0">
                <a:solidFill>
                  <a:srgbClr val="000000"/>
                </a:solidFill>
                <a:latin typeface="Arial" panose="020B0604020202020204" pitchFamily="34" charset="0"/>
              </a:rPr>
              <a:t>[e] </a:t>
            </a:r>
            <a:r>
              <a:rPr lang="en-US" sz="1200" b="0" i="0" u="none" strike="noStrike" baseline="0" dirty="0" err="1">
                <a:solidFill>
                  <a:srgbClr val="000000"/>
                </a:solidFill>
                <a:latin typeface="Arial" panose="020B0604020202020204" pitchFamily="34" charset="0"/>
              </a:rPr>
              <a:t>nepretrganosti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otrokove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vzgoje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ter</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njegov</a:t>
            </a:r>
            <a:r>
              <a:rPr lang="en-US" sz="1200" b="0" i="0" u="none" strike="noStrike" baseline="0" dirty="0">
                <a:solidFill>
                  <a:srgbClr val="000000"/>
                </a:solidFill>
                <a:latin typeface="Arial" panose="020B0604020202020204" pitchFamily="34" charset="0"/>
              </a:rPr>
              <a:t>[</a:t>
            </a:r>
            <a:r>
              <a:rPr lang="en-US" sz="1200" b="0" i="0" u="none" strike="noStrike" baseline="0" dirty="0" err="1">
                <a:solidFill>
                  <a:srgbClr val="000000"/>
                </a:solidFill>
                <a:latin typeface="Arial" panose="020B0604020202020204" pitchFamily="34" charset="0"/>
              </a:rPr>
              <a:t>ega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etničn</a:t>
            </a:r>
            <a:r>
              <a:rPr lang="en-US" sz="1200" b="0" i="0" u="none" strike="noStrike" baseline="0" dirty="0">
                <a:solidFill>
                  <a:srgbClr val="000000"/>
                </a:solidFill>
                <a:latin typeface="Arial" panose="020B0604020202020204" pitchFamily="34" charset="0"/>
              </a:rPr>
              <a:t>[</a:t>
            </a:r>
            <a:r>
              <a:rPr lang="en-US" sz="1200" b="0" i="0" u="none" strike="noStrike" baseline="0" dirty="0" err="1">
                <a:solidFill>
                  <a:srgbClr val="000000"/>
                </a:solidFill>
                <a:latin typeface="Arial" panose="020B0604020202020204" pitchFamily="34" charset="0"/>
              </a:rPr>
              <a:t>ega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versk</a:t>
            </a:r>
            <a:r>
              <a:rPr lang="en-US" sz="1200" b="0" i="0" u="none" strike="noStrike" baseline="0" dirty="0">
                <a:solidFill>
                  <a:srgbClr val="000000"/>
                </a:solidFill>
                <a:latin typeface="Arial" panose="020B0604020202020204" pitchFamily="34" charset="0"/>
              </a:rPr>
              <a:t>[</a:t>
            </a:r>
            <a:r>
              <a:rPr lang="en-US" sz="1200" b="0" i="0" u="none" strike="noStrike" baseline="0" dirty="0" err="1">
                <a:solidFill>
                  <a:srgbClr val="000000"/>
                </a:solidFill>
                <a:latin typeface="Arial" panose="020B0604020202020204" pitchFamily="34" charset="0"/>
              </a:rPr>
              <a:t>ega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kulturn</a:t>
            </a:r>
            <a:r>
              <a:rPr lang="en-US" sz="1200" b="0" i="0" u="none" strike="noStrike" baseline="0" dirty="0">
                <a:solidFill>
                  <a:srgbClr val="000000"/>
                </a:solidFill>
                <a:latin typeface="Arial" panose="020B0604020202020204" pitchFamily="34" charset="0"/>
              </a:rPr>
              <a:t>[</a:t>
            </a:r>
            <a:r>
              <a:rPr lang="en-US" sz="1200" b="0" i="0" u="none" strike="noStrike" baseline="0" dirty="0" err="1">
                <a:solidFill>
                  <a:srgbClr val="000000"/>
                </a:solidFill>
                <a:latin typeface="Arial" panose="020B0604020202020204" pitchFamily="34" charset="0"/>
              </a:rPr>
              <a:t>ega</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jezikovn</a:t>
            </a:r>
            <a:r>
              <a:rPr lang="en-US" sz="1200" b="0" i="0" u="none" strike="noStrike" baseline="0" dirty="0">
                <a:solidFill>
                  <a:srgbClr val="000000"/>
                </a:solidFill>
                <a:latin typeface="Arial" panose="020B0604020202020204" pitchFamily="34" charset="0"/>
              </a:rPr>
              <a:t>[</a:t>
            </a:r>
            <a:r>
              <a:rPr lang="en-US" sz="1200" b="0" i="0" u="none" strike="noStrike" baseline="0" dirty="0" err="1">
                <a:solidFill>
                  <a:srgbClr val="000000"/>
                </a:solidFill>
                <a:latin typeface="Arial" panose="020B0604020202020204" pitchFamily="34" charset="0"/>
              </a:rPr>
              <a:t>ega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porekl</a:t>
            </a:r>
            <a:r>
              <a:rPr lang="en-US" sz="1200" b="0" i="0" u="none" strike="noStrike" baseline="0" dirty="0">
                <a:solidFill>
                  <a:srgbClr val="000000"/>
                </a:solidFill>
                <a:latin typeface="Arial" panose="020B0604020202020204" pitchFamily="34" charset="0"/>
              </a:rPr>
              <a:t>[a]« (20. </a:t>
            </a:r>
            <a:r>
              <a:rPr lang="en-US" sz="1200" b="0" i="0" u="none" strike="noStrike" baseline="0" dirty="0" err="1">
                <a:solidFill>
                  <a:srgbClr val="000000"/>
                </a:solidFill>
                <a:latin typeface="Arial" panose="020B0604020202020204" pitchFamily="34" charset="0"/>
              </a:rPr>
              <a:t>člen</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čemer</a:t>
            </a:r>
            <a:r>
              <a:rPr lang="en-US" sz="1200" b="0" i="0" u="none" strike="noStrike" baseline="0" dirty="0">
                <a:solidFill>
                  <a:srgbClr val="000000"/>
                </a:solidFill>
                <a:latin typeface="Arial" panose="020B0604020202020204" pitchFamily="34" charset="0"/>
              </a:rPr>
              <a:t> se </a:t>
            </a:r>
            <a:r>
              <a:rPr lang="en-US" sz="1200" b="0" i="0" u="none" strike="noStrike" baseline="0" dirty="0" err="1">
                <a:solidFill>
                  <a:srgbClr val="000000"/>
                </a:solidFill>
                <a:latin typeface="Arial" panose="020B0604020202020204" pitchFamily="34" charset="0"/>
              </a:rPr>
              <a:t>razume</a:t>
            </a:r>
            <a:r>
              <a:rPr lang="en-US" sz="1200" b="0" i="0" u="none" strike="noStrike" baseline="0" dirty="0">
                <a:solidFill>
                  <a:srgbClr val="000000"/>
                </a:solidFill>
                <a:latin typeface="Arial" panose="020B0604020202020204" pitchFamily="34" charset="0"/>
              </a:rPr>
              <a:t>, da to ne </a:t>
            </a:r>
            <a:r>
              <a:rPr lang="en-US" sz="1200" b="0" i="0" u="none" strike="noStrike" baseline="0" dirty="0" err="1">
                <a:solidFill>
                  <a:srgbClr val="000000"/>
                </a:solidFill>
                <a:latin typeface="Arial" panose="020B0604020202020204" pitchFamily="34" charset="0"/>
              </a:rPr>
              <a:t>sme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voditi</a:t>
            </a:r>
            <a:r>
              <a:rPr lang="en-US" sz="1200" b="0" i="0" u="none" strike="noStrike" baseline="0" dirty="0">
                <a:solidFill>
                  <a:srgbClr val="000000"/>
                </a:solidFill>
                <a:latin typeface="Arial" panose="020B0604020202020204" pitchFamily="34" charset="0"/>
              </a:rPr>
              <a:t> v </a:t>
            </a:r>
            <a:r>
              <a:rPr lang="en-US" sz="1200" b="0" i="0" u="none" strike="noStrike" baseline="0" dirty="0" err="1">
                <a:solidFill>
                  <a:srgbClr val="000000"/>
                </a:solidFill>
                <a:latin typeface="Arial" panose="020B0604020202020204" pitchFamily="34" charset="0"/>
              </a:rPr>
              <a:t>sprejemanje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škodljivih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tradicionalnih</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praks</a:t>
            </a:r>
            <a:r>
              <a:rPr lang="en-US" sz="1200" b="0" i="0" u="none" strike="noStrike" baseline="0" dirty="0">
                <a:solidFill>
                  <a:srgbClr val="000000"/>
                </a:solidFill>
                <a:latin typeface="Arial" panose="020B0604020202020204" pitchFamily="34" charset="0"/>
              </a:rPr>
              <a:t> in da se </a:t>
            </a:r>
            <a:r>
              <a:rPr lang="en-US" sz="1200" b="0" i="0" u="none" strike="noStrike" baseline="0" dirty="0" err="1">
                <a:solidFill>
                  <a:srgbClr val="000000"/>
                </a:solidFill>
                <a:latin typeface="Arial" panose="020B0604020202020204" pitchFamily="34" charset="0"/>
              </a:rPr>
              <a:t>otrok</a:t>
            </a:r>
            <a:r>
              <a:rPr lang="en-US" sz="1200" b="0" i="0" u="none" strike="noStrike" baseline="0" dirty="0">
                <a:solidFill>
                  <a:srgbClr val="000000"/>
                </a:solidFill>
                <a:latin typeface="Arial" panose="020B0604020202020204" pitchFamily="34" charset="0"/>
              </a:rPr>
              <a:t> z </a:t>
            </a:r>
            <a:r>
              <a:rPr lang="en-US" sz="1200" b="0" i="0" u="none" strike="noStrike" baseline="0" dirty="0" err="1">
                <a:solidFill>
                  <a:srgbClr val="000000"/>
                </a:solidFill>
                <a:latin typeface="Arial" panose="020B0604020202020204" pitchFamily="34" charset="0"/>
              </a:rPr>
              <a:t>zrelostjo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lahko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svobodno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odloči</a:t>
            </a:r>
            <a:r>
              <a:rPr lang="en-US" sz="1200" b="0" i="0" u="none" strike="noStrike" baseline="0" dirty="0">
                <a:solidFill>
                  <a:srgbClr val="000000"/>
                </a:solidFill>
                <a:latin typeface="Arial" panose="020B0604020202020204" pitchFamily="34" charset="0"/>
              </a:rPr>
              <a:t> glede </a:t>
            </a:r>
            <a:r>
              <a:rPr lang="en-US" sz="1200" b="0" i="0" u="none" strike="noStrike" baseline="0" dirty="0" err="1">
                <a:solidFill>
                  <a:srgbClr val="000000"/>
                </a:solidFill>
                <a:latin typeface="Arial" panose="020B0604020202020204" pitchFamily="34" charset="0"/>
              </a:rPr>
              <a:t>svoje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vere</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otrokovo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pravico</a:t>
            </a:r>
            <a:r>
              <a:rPr lang="en-US" sz="1200" b="0" i="0" u="none" strike="noStrike" baseline="0" dirty="0">
                <a:solidFill>
                  <a:srgbClr val="000000"/>
                </a:solidFill>
                <a:latin typeface="Arial" panose="020B0604020202020204" pitchFamily="34" charset="0"/>
              </a:rPr>
              <a:t> do </a:t>
            </a:r>
            <a:r>
              <a:rPr lang="en-US" sz="1200" b="0" i="0" u="none" strike="noStrike" baseline="0" dirty="0" err="1">
                <a:solidFill>
                  <a:srgbClr val="000000"/>
                </a:solidFill>
                <a:latin typeface="Arial" panose="020B0604020202020204" pitchFamily="34" charset="0"/>
              </a:rPr>
              <a:t>uživanja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najvišje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ravni</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zdravja</a:t>
            </a:r>
            <a:r>
              <a:rPr lang="en-US" sz="1200" b="0" i="0" u="none" strike="noStrike" baseline="0" dirty="0">
                <a:solidFill>
                  <a:srgbClr val="000000"/>
                </a:solidFill>
                <a:latin typeface="Arial" panose="020B0604020202020204" pitchFamily="34" charset="0"/>
              </a:rPr>
              <a:t>« (24. </a:t>
            </a:r>
            <a:r>
              <a:rPr lang="en-US" sz="1200" b="0" i="0" u="none" strike="noStrike" baseline="0" dirty="0" err="1">
                <a:solidFill>
                  <a:srgbClr val="000000"/>
                </a:solidFill>
                <a:latin typeface="Arial" panose="020B0604020202020204" pitchFamily="34" charset="0"/>
              </a:rPr>
              <a:t>člen</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pravico</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vsake</a:t>
            </a:r>
            <a:r>
              <a:rPr lang="en-US" sz="1200" b="0" i="0" u="none" strike="noStrike" baseline="0" dirty="0">
                <a:solidFill>
                  <a:srgbClr val="000000"/>
                </a:solidFill>
                <a:latin typeface="Arial" panose="020B0604020202020204" pitchFamily="34" charset="0"/>
              </a:rPr>
              <a:t>[ga]u </a:t>
            </a:r>
            <a:r>
              <a:rPr lang="en-US" sz="1200" b="0" i="0" u="none" strike="noStrike" baseline="0" dirty="0" err="1">
                <a:solidFill>
                  <a:srgbClr val="000000"/>
                </a:solidFill>
                <a:latin typeface="Arial" panose="020B0604020202020204" pitchFamily="34" charset="0"/>
              </a:rPr>
              <a:t>otrok</a:t>
            </a:r>
            <a:r>
              <a:rPr lang="en-US" sz="1200" b="0" i="0" u="none" strike="noStrike" baseline="0" dirty="0">
                <a:solidFill>
                  <a:srgbClr val="000000"/>
                </a:solidFill>
                <a:latin typeface="Arial" panose="020B0604020202020204" pitchFamily="34" charset="0"/>
              </a:rPr>
              <a:t>[a] do </a:t>
            </a:r>
            <a:r>
              <a:rPr lang="en-US" sz="1200" b="0" i="0" u="none" strike="noStrike" baseline="0" dirty="0" err="1">
                <a:solidFill>
                  <a:srgbClr val="000000"/>
                </a:solidFill>
                <a:latin typeface="Arial" panose="020B0604020202020204" pitchFamily="34" charset="0"/>
              </a:rPr>
              <a:t>življenjske</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ravni</a:t>
            </a:r>
            <a:r>
              <a:rPr lang="en-US" sz="1200" b="0" i="0" u="none" strike="noStrike" baseline="0" dirty="0">
                <a:solidFill>
                  <a:srgbClr val="000000"/>
                </a:solidFill>
                <a:latin typeface="Arial" panose="020B0604020202020204" pitchFamily="34" charset="0"/>
              </a:rPr>
              <a:t>, ki </a:t>
            </a:r>
            <a:r>
              <a:rPr lang="en-US" sz="1200" b="0" i="0" u="none" strike="noStrike" baseline="0" dirty="0" err="1">
                <a:solidFill>
                  <a:srgbClr val="000000"/>
                </a:solidFill>
                <a:latin typeface="Arial" panose="020B0604020202020204" pitchFamily="34" charset="0"/>
              </a:rPr>
              <a:t>ustreza</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njegovemu</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telesnemu</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umskemu</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duhovnemu</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nravstvenemu</a:t>
            </a:r>
            <a:r>
              <a:rPr lang="en-US" sz="1200" b="0" i="0" u="none" strike="noStrike" baseline="0" dirty="0">
                <a:solidFill>
                  <a:srgbClr val="000000"/>
                </a:solidFill>
                <a:latin typeface="Arial" panose="020B0604020202020204" pitchFamily="34" charset="0"/>
              </a:rPr>
              <a:t> in </a:t>
            </a:r>
            <a:r>
              <a:rPr lang="en-US" sz="1200" b="0" i="0" u="none" strike="noStrike" baseline="0" dirty="0" err="1">
                <a:solidFill>
                  <a:srgbClr val="000000"/>
                </a:solidFill>
                <a:latin typeface="Arial" panose="020B0604020202020204" pitchFamily="34" charset="0"/>
              </a:rPr>
              <a:t>družbenemu</a:t>
            </a:r>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razvoju</a:t>
            </a:r>
            <a:r>
              <a:rPr lang="en-US" sz="1200" b="0" i="0" u="none" strike="noStrike" baseline="0" dirty="0">
                <a:solidFill>
                  <a:srgbClr val="000000"/>
                </a:solidFill>
                <a:latin typeface="Arial" panose="020B0604020202020204" pitchFamily="34" charset="0"/>
              </a:rPr>
              <a:t>« (27. </a:t>
            </a:r>
            <a:r>
              <a:rPr lang="en-US" sz="1200" b="0" i="0" u="none" strike="noStrike" baseline="0" dirty="0" err="1">
                <a:solidFill>
                  <a:srgbClr val="000000"/>
                </a:solidFill>
                <a:latin typeface="Arial" panose="020B0604020202020204" pitchFamily="34" charset="0"/>
              </a:rPr>
              <a:t>člen</a:t>
            </a:r>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 </a:t>
            </a:r>
            <a:r>
              <a:rPr lang="en-US" sz="1200" b="0" i="0" u="none" strike="noStrike" baseline="0" dirty="0" err="1">
                <a:solidFill>
                  <a:srgbClr val="000000"/>
                </a:solidFill>
                <a:latin typeface="Arial" panose="020B0604020202020204" pitchFamily="34" charset="0"/>
              </a:rPr>
              <a:t>dostop</a:t>
            </a:r>
            <a:r>
              <a:rPr lang="en-US" sz="1200" b="0" i="0" u="none" strike="noStrike" baseline="0" dirty="0">
                <a:solidFill>
                  <a:srgbClr val="000000"/>
                </a:solidFill>
                <a:latin typeface="Arial" panose="020B0604020202020204" pitchFamily="34" charset="0"/>
              </a:rPr>
              <a:t> do </a:t>
            </a:r>
            <a:r>
              <a:rPr lang="en-US" sz="1200" b="0" i="0" u="none" strike="noStrike" baseline="0" dirty="0" err="1">
                <a:solidFill>
                  <a:srgbClr val="000000"/>
                </a:solidFill>
                <a:latin typeface="Arial" panose="020B0604020202020204" pitchFamily="34" charset="0"/>
              </a:rPr>
              <a:t>izobraževanja</a:t>
            </a:r>
            <a:r>
              <a:rPr lang="en-US" sz="1200" b="0" i="0" u="none" strike="noStrike" baseline="0" dirty="0">
                <a:solidFill>
                  <a:srgbClr val="000000"/>
                </a:solidFill>
                <a:latin typeface="Arial" panose="020B0604020202020204" pitchFamily="34" charset="0"/>
              </a:rPr>
              <a:t> (28. in 29. </a:t>
            </a:r>
            <a:r>
              <a:rPr lang="en-US" sz="1200" b="0" i="0" u="none" strike="noStrike" baseline="0" dirty="0" err="1">
                <a:solidFill>
                  <a:srgbClr val="000000"/>
                </a:solidFill>
                <a:latin typeface="Arial" panose="020B0604020202020204" pitchFamily="34" charset="0"/>
              </a:rPr>
              <a:t>člen</a:t>
            </a:r>
            <a:r>
              <a:rPr lang="en-US" sz="1200" b="0" i="0" u="none" strike="noStrike" baseline="0" dirty="0">
                <a:solidFill>
                  <a:srgbClr val="000000"/>
                </a:solidFill>
                <a:latin typeface="Arial" panose="020B0604020202020204" pitchFamily="34" charset="0"/>
              </a:rPr>
              <a:t>); </a:t>
            </a:r>
            <a:endParaRPr lang="en-SI" dirty="0"/>
          </a:p>
        </p:txBody>
      </p:sp>
      <p:sp>
        <p:nvSpPr>
          <p:cNvPr id="4" name="Slide Number Placeholder 3"/>
          <p:cNvSpPr>
            <a:spLocks noGrp="1"/>
          </p:cNvSpPr>
          <p:nvPr>
            <p:ph type="sldNum" sz="quarter" idx="5"/>
          </p:nvPr>
        </p:nvSpPr>
        <p:spPr/>
        <p:txBody>
          <a:bodyPr/>
          <a:lstStyle/>
          <a:p>
            <a:fld id="{A220BDFE-3469-40D3-9271-2BBF3B61BCDC}" type="slidenum">
              <a:rPr lang="en-SI" smtClean="0"/>
              <a:t>9</a:t>
            </a:fld>
            <a:endParaRPr lang="en-SI"/>
          </a:p>
        </p:txBody>
      </p:sp>
    </p:spTree>
    <p:extLst>
      <p:ext uri="{BB962C8B-B14F-4D97-AF65-F5344CB8AC3E}">
        <p14:creationId xmlns:p14="http://schemas.microsoft.com/office/powerpoint/2010/main" val="3493931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9033" y="270039"/>
            <a:ext cx="8746707" cy="2277042"/>
          </a:xfrm>
        </p:spPr>
        <p:txBody>
          <a:bodyPr tIns="0" bIns="0" anchor="b" anchorCtr="0">
            <a:noAutofit/>
          </a:bodyPr>
          <a:lstStyle>
            <a:lvl1pPr algn="ctr">
              <a:defRPr sz="4400" b="1">
                <a:solidFill>
                  <a:schemeClr val="tx2"/>
                </a:solidFill>
              </a:defRPr>
            </a:lvl1pPr>
          </a:lstStyle>
          <a:p>
            <a:r>
              <a:rPr lang="en-US" dirty="0"/>
              <a:t>Click to edit title</a:t>
            </a:r>
          </a:p>
        </p:txBody>
      </p:sp>
      <p:sp>
        <p:nvSpPr>
          <p:cNvPr id="3" name="Subtitle 2"/>
          <p:cNvSpPr>
            <a:spLocks noGrp="1"/>
          </p:cNvSpPr>
          <p:nvPr>
            <p:ph type="subTitle" idx="1" hasCustomPrompt="1"/>
          </p:nvPr>
        </p:nvSpPr>
        <p:spPr>
          <a:xfrm>
            <a:off x="209033" y="2659180"/>
            <a:ext cx="8746707" cy="1445895"/>
          </a:xfrm>
        </p:spPr>
        <p:txBody>
          <a:bodyPr tIns="0" bIns="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4" name="Date Placeholder 3"/>
          <p:cNvSpPr>
            <a:spLocks noGrp="1"/>
          </p:cNvSpPr>
          <p:nvPr>
            <p:ph type="dt" sz="half" idx="10"/>
          </p:nvPr>
        </p:nvSpPr>
        <p:spPr/>
        <p:txBody>
          <a:bodyPr/>
          <a:lstStyle/>
          <a:p>
            <a:fld id="{8ACDB3CC-F982-40F9-8DD6-BCC9AFBF44BD}" type="datetime1">
              <a:rPr lang="en-US" smtClean="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10087"/>
            <a:ext cx="9144000" cy="633413"/>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8" y="0"/>
            <a:ext cx="4545541" cy="4511037"/>
          </a:xfrm>
          <a:solidFill>
            <a:schemeClr val="bg1">
              <a:lumMod val="85000"/>
            </a:schemeClr>
          </a:solidFill>
        </p:spPr>
        <p:txBody>
          <a:bodyPr anchor="ctr" anchorCtr="0">
            <a:normAutofit/>
          </a:bodyPr>
          <a:lstStyle>
            <a:lvl1pPr marL="0" indent="0" algn="ctr">
              <a:buFontTx/>
              <a:buNone/>
              <a:defRPr sz="2000"/>
            </a:lvl1pPr>
          </a:lstStyle>
          <a:p>
            <a:r>
              <a:rPr lang="en-US" dirty="0"/>
              <a:t>Click icon to add image</a:t>
            </a:r>
          </a:p>
        </p:txBody>
      </p:sp>
      <p:sp>
        <p:nvSpPr>
          <p:cNvPr id="2" name="Title 1"/>
          <p:cNvSpPr>
            <a:spLocks noGrp="1"/>
          </p:cNvSpPr>
          <p:nvPr>
            <p:ph type="title" hasCustomPrompt="1"/>
          </p:nvPr>
        </p:nvSpPr>
        <p:spPr>
          <a:xfrm>
            <a:off x="209035" y="204348"/>
            <a:ext cx="4029662" cy="968351"/>
          </a:xfrm>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400923" y="1799063"/>
            <a:ext cx="3837773" cy="25293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12/8/2025</a:t>
            </a:fld>
            <a:endParaRPr lang="en-US"/>
          </a:p>
        </p:txBody>
      </p:sp>
      <p:sp>
        <p:nvSpPr>
          <p:cNvPr id="12" name="Footer Placeholder 4"/>
          <p:cNvSpPr>
            <a:spLocks noGrp="1"/>
          </p:cNvSpPr>
          <p:nvPr>
            <p:ph type="ftr" sz="quarter" idx="11"/>
          </p:nvPr>
        </p:nvSpPr>
        <p:spPr>
          <a:xfrm>
            <a:off x="209034" y="4594235"/>
            <a:ext cx="4221550" cy="227697"/>
          </a:xfrm>
        </p:spPr>
        <p:txBody>
          <a:bodyPr/>
          <a:lstStyle/>
          <a:p>
            <a:endParaRPr lang="en-US"/>
          </a:p>
        </p:txBody>
      </p:sp>
      <p:sp>
        <p:nvSpPr>
          <p:cNvPr id="13"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5" name="Text Placeholder 4"/>
          <p:cNvSpPr>
            <a:spLocks noGrp="1"/>
          </p:cNvSpPr>
          <p:nvPr>
            <p:ph type="body" sz="quarter" idx="14" hasCustomPrompt="1"/>
          </p:nvPr>
        </p:nvSpPr>
        <p:spPr>
          <a:xfrm>
            <a:off x="209034" y="1227137"/>
            <a:ext cx="4029663" cy="519887"/>
          </a:xfrm>
        </p:spPr>
        <p:txBody>
          <a:bodyPr anchor="ctr">
            <a:noAutofit/>
          </a:bodyPr>
          <a:lstStyle>
            <a:lvl1pPr marL="0" indent="0">
              <a:buNone/>
              <a:defRPr sz="2400" b="0" baseline="0">
                <a:solidFill>
                  <a:srgbClr val="0072BC"/>
                </a:solidFill>
                <a:latin typeface="Arial" panose="020B0604020202020204" pitchFamily="34" charset="0"/>
                <a:cs typeface="Arial" panose="020B0604020202020204" pitchFamily="34" charset="0"/>
              </a:defRPr>
            </a:lvl1pPr>
            <a:lvl2pPr>
              <a:defRPr sz="2400" b="1">
                <a:latin typeface="Arial" panose="020B0604020202020204" pitchFamily="34" charset="0"/>
                <a:cs typeface="Arial" panose="020B0604020202020204" pitchFamily="34" charset="0"/>
              </a:defRPr>
            </a:lvl2pPr>
            <a:lvl3pPr>
              <a:defRPr sz="2400" b="1">
                <a:latin typeface="Arial" panose="020B0604020202020204" pitchFamily="34" charset="0"/>
                <a:cs typeface="Arial" panose="020B0604020202020204" pitchFamily="34" charset="0"/>
              </a:defRPr>
            </a:lvl3pPr>
            <a:lvl4pPr>
              <a:defRPr sz="2400" b="1">
                <a:latin typeface="Arial" panose="020B0604020202020204" pitchFamily="34" charset="0"/>
                <a:cs typeface="Arial" panose="020B0604020202020204" pitchFamily="34" charset="0"/>
              </a:defRPr>
            </a:lvl4pPr>
            <a:lvl5pPr>
              <a:defRPr sz="2400" b="1">
                <a:latin typeface="Arial" panose="020B0604020202020204" pitchFamily="34" charset="0"/>
                <a:cs typeface="Arial" panose="020B0604020202020204" pitchFamily="34" charset="0"/>
              </a:defRPr>
            </a:lvl5pPr>
          </a:lstStyle>
          <a:p>
            <a:pPr lvl="0"/>
            <a:r>
              <a:rPr lang="en-US" dirty="0"/>
              <a:t>Click to edit subtitle</a:t>
            </a:r>
            <a:endParaRPr lang="en-GB" dirty="0"/>
          </a:p>
        </p:txBody>
      </p:sp>
    </p:spTree>
    <p:extLst>
      <p:ext uri="{BB962C8B-B14F-4D97-AF65-F5344CB8AC3E}">
        <p14:creationId xmlns:p14="http://schemas.microsoft.com/office/powerpoint/2010/main" val="248682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accent2"/>
          </a:solidFill>
        </p:spPr>
        <p:txBody>
          <a:bodyPr anchor="ctr" anchorCtr="0">
            <a:normAutofit/>
          </a:bodyPr>
          <a:lstStyle>
            <a:lvl1pPr marL="0" indent="0" algn="r">
              <a:buFontTx/>
              <a:buNone/>
              <a:defRPr sz="2000" baseline="0">
                <a:solidFill>
                  <a:schemeClr val="bg1"/>
                </a:solidFill>
              </a:defRPr>
            </a:lvl1pPr>
          </a:lstStyle>
          <a:p>
            <a:r>
              <a:rPr lang="en-US" dirty="0"/>
              <a:t>Drag picture to icon</a:t>
            </a:r>
            <a:br>
              <a:rPr lang="en-US" dirty="0"/>
            </a:br>
            <a:r>
              <a:rPr lang="en-US" dirty="0"/>
              <a:t>or click icon to add</a:t>
            </a:r>
          </a:p>
        </p:txBody>
      </p:sp>
      <p:sp>
        <p:nvSpPr>
          <p:cNvPr id="2" name="Title 1"/>
          <p:cNvSpPr>
            <a:spLocks noGrp="1"/>
          </p:cNvSpPr>
          <p:nvPr>
            <p:ph type="title" hasCustomPrompt="1"/>
          </p:nvPr>
        </p:nvSpPr>
        <p:spPr>
          <a:xfrm>
            <a:off x="209034" y="204348"/>
            <a:ext cx="4970249" cy="968351"/>
          </a:xfrm>
        </p:spPr>
        <p:txBody>
          <a:bodyPr/>
          <a:lstStyle>
            <a:lvl1pPr>
              <a:defRPr>
                <a:solidFill>
                  <a:schemeClr val="tx2"/>
                </a:solidFill>
              </a:defRPr>
            </a:lvl1pPr>
          </a:lstStyle>
          <a:p>
            <a:r>
              <a:rPr lang="en-US" dirty="0"/>
              <a:t>Click to edit title</a:t>
            </a:r>
          </a:p>
        </p:txBody>
      </p:sp>
      <p:sp>
        <p:nvSpPr>
          <p:cNvPr id="4" name="Content Placeholder 3"/>
          <p:cNvSpPr>
            <a:spLocks noGrp="1"/>
          </p:cNvSpPr>
          <p:nvPr>
            <p:ph sz="half" idx="2" hasCustomPrompt="1"/>
          </p:nvPr>
        </p:nvSpPr>
        <p:spPr>
          <a:xfrm>
            <a:off x="445711" y="1813932"/>
            <a:ext cx="3688470" cy="2514476"/>
          </a:xfrm>
        </p:spPr>
        <p:txBody>
          <a:bodyPr/>
          <a:lstStyle>
            <a:lvl1pPr>
              <a:buClr>
                <a:schemeClr val="accent3"/>
              </a:buClr>
              <a:defRPr sz="2400">
                <a:solidFill>
                  <a:schemeClr val="tx2"/>
                </a:solidFill>
              </a:defRPr>
            </a:lvl1pPr>
            <a:lvl2pPr>
              <a:buClr>
                <a:schemeClr val="accent3"/>
              </a:buClr>
              <a:defRPr sz="2000">
                <a:solidFill>
                  <a:schemeClr val="tx2"/>
                </a:solidFill>
              </a:defRPr>
            </a:lvl2pPr>
            <a:lvl3pPr>
              <a:buClr>
                <a:schemeClr val="accent3"/>
              </a:buClr>
              <a:defRPr sz="1800">
                <a:solidFill>
                  <a:schemeClr val="tx2"/>
                </a:solidFill>
              </a:defRPr>
            </a:lvl3pPr>
            <a:lvl4pPr>
              <a:buClr>
                <a:schemeClr val="accent3"/>
              </a:buClr>
              <a:defRPr sz="1600">
                <a:solidFill>
                  <a:schemeClr val="tx2"/>
                </a:solidFill>
              </a:defRPr>
            </a:lvl4pPr>
            <a:lvl5pPr>
              <a:buClr>
                <a:schemeClr val="accent3"/>
              </a:buClr>
              <a:defRPr sz="1600">
                <a:solidFill>
                  <a:schemeClr val="tx2"/>
                </a:solidFill>
              </a:defRPr>
            </a:lvl5pPr>
            <a:lvl6pPr>
              <a:defRPr sz="1600"/>
            </a:lvl6pPr>
            <a:lvl7pPr>
              <a:defRPr sz="1600"/>
            </a:lvl7pPr>
            <a:lvl8pPr>
              <a:defRPr sz="1600"/>
            </a:lvl8pPr>
            <a:lvl9pPr>
              <a:defRPr sz="16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12/8/2025</a:t>
            </a:fld>
            <a:endParaRPr lang="en-US"/>
          </a:p>
        </p:txBody>
      </p:sp>
      <p:sp>
        <p:nvSpPr>
          <p:cNvPr id="12" name="Footer Placeholder 4"/>
          <p:cNvSpPr>
            <a:spLocks noGrp="1"/>
          </p:cNvSpPr>
          <p:nvPr>
            <p:ph type="ftr" sz="quarter" idx="11"/>
          </p:nvPr>
        </p:nvSpPr>
        <p:spPr>
          <a:xfrm>
            <a:off x="209034" y="4594235"/>
            <a:ext cx="4221550" cy="227697"/>
          </a:xfrm>
        </p:spPr>
        <p:txBody>
          <a:bodyPr/>
          <a:lstStyle/>
          <a:p>
            <a:endParaRPr lang="en-US"/>
          </a:p>
        </p:txBody>
      </p:sp>
      <p:sp>
        <p:nvSpPr>
          <p:cNvPr id="13"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5" name="Text Placeholder 4"/>
          <p:cNvSpPr>
            <a:spLocks noGrp="1"/>
          </p:cNvSpPr>
          <p:nvPr>
            <p:ph type="body" sz="quarter" idx="14" hasCustomPrompt="1"/>
          </p:nvPr>
        </p:nvSpPr>
        <p:spPr>
          <a:xfrm>
            <a:off x="209550" y="1233488"/>
            <a:ext cx="4970463" cy="512762"/>
          </a:xfrm>
        </p:spPr>
        <p:txBody>
          <a:bodyPr anchor="ctr">
            <a:noAutofit/>
          </a:bodyPr>
          <a:lstStyle>
            <a:lvl1pPr marL="0" indent="0">
              <a:buNone/>
              <a:defRPr sz="2400" baseline="0">
                <a:solidFill>
                  <a:srgbClr val="FAEB00"/>
                </a:solidFill>
                <a:latin typeface="Arial" panose="020B0604020202020204" pitchFamily="34" charset="0"/>
                <a:cs typeface="Arial" panose="020B0604020202020204" pitchFamily="34" charset="0"/>
              </a:defRPr>
            </a:lvl1pPr>
            <a:lvl2pPr>
              <a:defRPr sz="2400">
                <a:solidFill>
                  <a:srgbClr val="FAEB00"/>
                </a:solidFill>
                <a:latin typeface="Arial" panose="020B0604020202020204" pitchFamily="34" charset="0"/>
                <a:cs typeface="Arial" panose="020B0604020202020204" pitchFamily="34" charset="0"/>
              </a:defRPr>
            </a:lvl2pPr>
            <a:lvl3pPr>
              <a:defRPr sz="2400">
                <a:solidFill>
                  <a:srgbClr val="FAEB00"/>
                </a:solidFill>
                <a:latin typeface="Arial" panose="020B0604020202020204" pitchFamily="34" charset="0"/>
                <a:cs typeface="Arial" panose="020B0604020202020204" pitchFamily="34" charset="0"/>
              </a:defRPr>
            </a:lvl3pPr>
            <a:lvl4pPr>
              <a:defRPr sz="2400">
                <a:solidFill>
                  <a:srgbClr val="FAEB00"/>
                </a:solidFill>
                <a:latin typeface="Arial" panose="020B0604020202020204" pitchFamily="34" charset="0"/>
                <a:cs typeface="Arial" panose="020B0604020202020204" pitchFamily="34" charset="0"/>
              </a:defRPr>
            </a:lvl4pPr>
            <a:lvl5pPr>
              <a:defRPr sz="2400">
                <a:solidFill>
                  <a:srgbClr val="FAEB00"/>
                </a:solidFill>
                <a:latin typeface="Arial" panose="020B0604020202020204" pitchFamily="34" charset="0"/>
                <a:cs typeface="Arial" panose="020B0604020202020204" pitchFamily="34" charset="0"/>
              </a:defRPr>
            </a:lvl5pPr>
          </a:lstStyle>
          <a:p>
            <a:pPr lvl="0"/>
            <a:r>
              <a:rPr lang="en-US" dirty="0"/>
              <a:t>Click here to edit subtitle</a:t>
            </a:r>
            <a:endParaRPr lang="en-GB" dirty="0"/>
          </a:p>
        </p:txBody>
      </p:sp>
    </p:spTree>
    <p:extLst>
      <p:ext uri="{BB962C8B-B14F-4D97-AF65-F5344CB8AC3E}">
        <p14:creationId xmlns:p14="http://schemas.microsoft.com/office/powerpoint/2010/main" val="266538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bg1">
              <a:lumMod val="85000"/>
            </a:schemeClr>
          </a:solidFill>
        </p:spPr>
        <p:txBody>
          <a:bodyPr anchor="ctr" anchorCtr="0">
            <a:normAutofit/>
          </a:bodyPr>
          <a:lstStyle>
            <a:lvl1pPr marL="0" indent="0" algn="r">
              <a:buFontTx/>
              <a:buNone/>
              <a:defRPr sz="2000" baseline="0"/>
            </a:lvl1pPr>
          </a:lstStyle>
          <a:p>
            <a:r>
              <a:rPr lang="en-US" dirty="0"/>
              <a:t>Drag picture to icon</a:t>
            </a:r>
            <a:br>
              <a:rPr lang="en-US" dirty="0"/>
            </a:br>
            <a:r>
              <a:rPr lang="en-US" dirty="0"/>
              <a:t>or click icon to add</a:t>
            </a:r>
          </a:p>
        </p:txBody>
      </p:sp>
      <p:sp>
        <p:nvSpPr>
          <p:cNvPr id="10" name="Rectangle 9"/>
          <p:cNvSpPr/>
          <p:nvPr userDrawn="1"/>
        </p:nvSpPr>
        <p:spPr>
          <a:xfrm>
            <a:off x="0"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09034" y="204348"/>
            <a:ext cx="4970249" cy="968351"/>
          </a:xfrm>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445710" y="1813932"/>
            <a:ext cx="3730273" cy="2514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12/8/2025</a:t>
            </a:fld>
            <a:endParaRPr lang="en-US"/>
          </a:p>
        </p:txBody>
      </p:sp>
      <p:sp>
        <p:nvSpPr>
          <p:cNvPr id="13" name="Footer Placeholder 4"/>
          <p:cNvSpPr>
            <a:spLocks noGrp="1"/>
          </p:cNvSpPr>
          <p:nvPr>
            <p:ph type="ftr" sz="quarter" idx="11"/>
          </p:nvPr>
        </p:nvSpPr>
        <p:spPr>
          <a:xfrm>
            <a:off x="209034" y="4594235"/>
            <a:ext cx="4221550" cy="227697"/>
          </a:xfrm>
        </p:spPr>
        <p:txBody>
          <a:bodyPr/>
          <a:lstStyle/>
          <a:p>
            <a:endParaRPr lang="en-US"/>
          </a:p>
        </p:txBody>
      </p:sp>
      <p:sp>
        <p:nvSpPr>
          <p:cNvPr id="14"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5" name="Text Placeholder 4"/>
          <p:cNvSpPr>
            <a:spLocks noGrp="1"/>
          </p:cNvSpPr>
          <p:nvPr>
            <p:ph type="body" sz="quarter" idx="14" hasCustomPrompt="1"/>
          </p:nvPr>
        </p:nvSpPr>
        <p:spPr>
          <a:xfrm>
            <a:off x="209550" y="1204913"/>
            <a:ext cx="4970463" cy="549275"/>
          </a:xfrm>
        </p:spPr>
        <p:txBody>
          <a:bodyPr anchor="ctr"/>
          <a:lstStyle>
            <a:lvl1pPr marL="0" indent="0">
              <a:buNone/>
              <a:defRPr baseline="0">
                <a:solidFill>
                  <a:srgbClr val="0072BC"/>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edit subtitle</a:t>
            </a:r>
            <a:endParaRPr lang="en-GB" dirty="0"/>
          </a:p>
        </p:txBody>
      </p:sp>
    </p:spTree>
    <p:extLst>
      <p:ext uri="{BB962C8B-B14F-4D97-AF65-F5344CB8AC3E}">
        <p14:creationId xmlns:p14="http://schemas.microsoft.com/office/powerpoint/2010/main" val="337157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 Image and ca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5" y="204787"/>
            <a:ext cx="3033204" cy="1061906"/>
          </a:xfrm>
        </p:spPr>
        <p:txBody>
          <a:bodyPr anchor="b">
            <a:noAutofit/>
          </a:bodyPr>
          <a:lstStyle>
            <a:lvl1pPr algn="l">
              <a:defRPr sz="3200" b="1"/>
            </a:lvl1pPr>
          </a:lstStyle>
          <a:p>
            <a:r>
              <a:rPr lang="en-US" dirty="0"/>
              <a:t>Click to edit title</a:t>
            </a:r>
          </a:p>
        </p:txBody>
      </p:sp>
      <p:sp>
        <p:nvSpPr>
          <p:cNvPr id="3" name="Content Placeholder 2"/>
          <p:cNvSpPr>
            <a:spLocks noGrp="1"/>
          </p:cNvSpPr>
          <p:nvPr>
            <p:ph idx="1" hasCustomPrompt="1"/>
          </p:nvPr>
        </p:nvSpPr>
        <p:spPr>
          <a:xfrm>
            <a:off x="3819309" y="204788"/>
            <a:ext cx="4885180" cy="4166913"/>
          </a:xfrm>
        </p:spPr>
        <p:txBody>
          <a:bodyPr anchor="ct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09035" y="1299600"/>
            <a:ext cx="3033203" cy="30721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8"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12/8/2025</a:t>
            </a:fld>
            <a:endParaRPr lang="en-US"/>
          </a:p>
        </p:txBody>
      </p:sp>
      <p:sp>
        <p:nvSpPr>
          <p:cNvPr id="9" name="Footer Placeholder 4"/>
          <p:cNvSpPr>
            <a:spLocks noGrp="1"/>
          </p:cNvSpPr>
          <p:nvPr>
            <p:ph type="ftr" sz="quarter" idx="11"/>
          </p:nvPr>
        </p:nvSpPr>
        <p:spPr>
          <a:xfrm>
            <a:off x="209034" y="4594235"/>
            <a:ext cx="4221550" cy="227697"/>
          </a:xfrm>
        </p:spPr>
        <p:txBody>
          <a:bodyPr/>
          <a:lstStyle/>
          <a:p>
            <a:endParaRPr lang="en-US"/>
          </a:p>
        </p:txBody>
      </p:sp>
      <p:sp>
        <p:nvSpPr>
          <p:cNvPr id="10"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1822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and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451037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dirty="0"/>
              <a:t>Click to edit text or select icon to add media</a:t>
            </a:r>
          </a:p>
        </p:txBody>
      </p:sp>
      <p:sp>
        <p:nvSpPr>
          <p:cNvPr id="9" name="Text Placeholder 3"/>
          <p:cNvSpPr>
            <a:spLocks noGrp="1"/>
          </p:cNvSpPr>
          <p:nvPr>
            <p:ph type="body" sz="half" idx="2"/>
          </p:nvPr>
        </p:nvSpPr>
        <p:spPr>
          <a:xfrm>
            <a:off x="0" y="3087195"/>
            <a:ext cx="9144000" cy="1423176"/>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8"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12/8/2025</a:t>
            </a:fld>
            <a:endParaRPr lang="en-US"/>
          </a:p>
        </p:txBody>
      </p:sp>
      <p:sp>
        <p:nvSpPr>
          <p:cNvPr id="10" name="Footer Placeholder 4"/>
          <p:cNvSpPr>
            <a:spLocks noGrp="1"/>
          </p:cNvSpPr>
          <p:nvPr>
            <p:ph type="ftr" sz="quarter" idx="11"/>
          </p:nvPr>
        </p:nvSpPr>
        <p:spPr>
          <a:xfrm>
            <a:off x="209034" y="4594235"/>
            <a:ext cx="4221550" cy="227697"/>
          </a:xfrm>
        </p:spPr>
        <p:txBody>
          <a:bodyPr/>
          <a:lstStyle/>
          <a:p>
            <a:endParaRPr lang="en-US"/>
          </a:p>
        </p:txBody>
      </p:sp>
      <p:sp>
        <p:nvSpPr>
          <p:cNvPr id="11"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13090" cy="968351"/>
          </a:xfrm>
        </p:spPr>
        <p:txBody>
          <a:bodyPr/>
          <a:lstStyle/>
          <a:p>
            <a:r>
              <a:rPr lang="en-US" dirty="0"/>
              <a:t>Click to edit title</a:t>
            </a:r>
          </a:p>
        </p:txBody>
      </p:sp>
      <p:sp>
        <p:nvSpPr>
          <p:cNvPr id="6"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12/8/2025</a:t>
            </a:fld>
            <a:endParaRPr lang="en-US"/>
          </a:p>
        </p:txBody>
      </p:sp>
      <p:sp>
        <p:nvSpPr>
          <p:cNvPr id="7" name="Footer Placeholder 4"/>
          <p:cNvSpPr>
            <a:spLocks noGrp="1"/>
          </p:cNvSpPr>
          <p:nvPr>
            <p:ph type="ftr" sz="quarter" idx="11"/>
          </p:nvPr>
        </p:nvSpPr>
        <p:spPr>
          <a:xfrm>
            <a:off x="209034" y="4594235"/>
            <a:ext cx="4221550" cy="227697"/>
          </a:xfrm>
        </p:spPr>
        <p:txBody>
          <a:bodyPr/>
          <a:lstStyle/>
          <a:p>
            <a:endParaRPr lang="en-US"/>
          </a:p>
        </p:txBody>
      </p:sp>
      <p:sp>
        <p:nvSpPr>
          <p:cNvPr id="8"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12/8/2025</a:t>
            </a:fld>
            <a:endParaRPr lang="en-US"/>
          </a:p>
        </p:txBody>
      </p:sp>
      <p:sp>
        <p:nvSpPr>
          <p:cNvPr id="6" name="Footer Placeholder 4"/>
          <p:cNvSpPr>
            <a:spLocks noGrp="1"/>
          </p:cNvSpPr>
          <p:nvPr>
            <p:ph type="ftr" sz="quarter" idx="11"/>
          </p:nvPr>
        </p:nvSpPr>
        <p:spPr>
          <a:xfrm>
            <a:off x="209034" y="4594235"/>
            <a:ext cx="4221550" cy="227697"/>
          </a:xfrm>
        </p:spPr>
        <p:txBody>
          <a:bodyPr/>
          <a:lstStyle/>
          <a:p>
            <a:endParaRPr lang="en-US"/>
          </a:p>
        </p:txBody>
      </p:sp>
      <p:sp>
        <p:nvSpPr>
          <p:cNvPr id="7"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54312" cy="968351"/>
          </a:xfrm>
        </p:spPr>
        <p:txBody>
          <a:bodyPr/>
          <a:lstStyle/>
          <a:p>
            <a:r>
              <a:rPr lang="en-US" dirty="0"/>
              <a:t>Click to edit title</a:t>
            </a:r>
          </a:p>
        </p:txBody>
      </p:sp>
      <p:sp>
        <p:nvSpPr>
          <p:cNvPr id="3" name="Vertical Text Placeholder 2"/>
          <p:cNvSpPr>
            <a:spLocks noGrp="1"/>
          </p:cNvSpPr>
          <p:nvPr>
            <p:ph type="body" orient="vert" idx="1" hasCustomPrompt="1"/>
          </p:nvPr>
        </p:nvSpPr>
        <p:spPr>
          <a:xfrm>
            <a:off x="209034" y="1299104"/>
            <a:ext cx="8754312" cy="3021510"/>
          </a:xfrm>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884870" y="205979"/>
            <a:ext cx="2057400" cy="4173021"/>
          </a:xfrm>
        </p:spPr>
        <p:txBody>
          <a:bodyPr vert="eaVert"/>
          <a:lstStyle/>
          <a:p>
            <a:r>
              <a:rPr lang="en-US" dirty="0"/>
              <a:t>Click to title style</a:t>
            </a:r>
          </a:p>
        </p:txBody>
      </p:sp>
      <p:sp>
        <p:nvSpPr>
          <p:cNvPr id="3" name="Vertical Text Placeholder 2"/>
          <p:cNvSpPr>
            <a:spLocks noGrp="1"/>
          </p:cNvSpPr>
          <p:nvPr>
            <p:ph type="body" orient="vert" idx="1" hasCustomPrompt="1"/>
          </p:nvPr>
        </p:nvSpPr>
        <p:spPr>
          <a:xfrm>
            <a:off x="209034" y="205979"/>
            <a:ext cx="6523436" cy="4173021"/>
          </a:xfrm>
        </p:spPr>
        <p:txBody>
          <a:bodyPr vert="eaVert"/>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a:p>
        </p:txBody>
      </p:sp>
      <p:sp>
        <p:nvSpPr>
          <p:cNvPr id="3" name="Content Placeholder 2"/>
          <p:cNvSpPr>
            <a:spLocks noGrp="1"/>
          </p:cNvSpPr>
          <p:nvPr>
            <p:ph sz="half" idx="1"/>
          </p:nvPr>
        </p:nvSpPr>
        <p:spPr>
          <a:xfrm>
            <a:off x="209034" y="1299600"/>
            <a:ext cx="4286766" cy="30871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4648200" y="1299600"/>
            <a:ext cx="4315146" cy="30871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5047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9034" y="270039"/>
            <a:ext cx="8733260" cy="2277042"/>
          </a:xfrm>
        </p:spPr>
        <p:txBody>
          <a:bodyPr tIns="0" bIns="0" anchor="b" anchorCtr="0">
            <a:noAutofit/>
          </a:bodyPr>
          <a:lstStyle>
            <a:lvl1pPr algn="ctr">
              <a:defRPr sz="4400" b="1">
                <a:solidFill>
                  <a:schemeClr val="bg2"/>
                </a:solidFill>
              </a:defRPr>
            </a:lvl1pPr>
          </a:lstStyle>
          <a:p>
            <a:r>
              <a:rPr lang="en-US" dirty="0"/>
              <a:t>Click to edit title</a:t>
            </a:r>
          </a:p>
        </p:txBody>
      </p:sp>
      <p:sp>
        <p:nvSpPr>
          <p:cNvPr id="3" name="Subtitle 2"/>
          <p:cNvSpPr>
            <a:spLocks noGrp="1"/>
          </p:cNvSpPr>
          <p:nvPr>
            <p:ph type="subTitle" idx="1" hasCustomPrompt="1"/>
          </p:nvPr>
        </p:nvSpPr>
        <p:spPr>
          <a:xfrm>
            <a:off x="209034" y="2659180"/>
            <a:ext cx="8733260" cy="1445895"/>
          </a:xfrm>
        </p:spPr>
        <p:txBody>
          <a:bodyPr tIns="0" bIns="0">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4" name="Date Placeholder 3"/>
          <p:cNvSpPr>
            <a:spLocks noGrp="1"/>
          </p:cNvSpPr>
          <p:nvPr>
            <p:ph type="dt" sz="half" idx="10"/>
          </p:nvPr>
        </p:nvSpPr>
        <p:spPr/>
        <p:txBody>
          <a:bodyPr/>
          <a:lstStyle/>
          <a:p>
            <a:fld id="{8ACDB3CC-F982-40F9-8DD6-BCC9AFBF44BD}" type="datetime1">
              <a:rPr lang="en-US" smtClean="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10087"/>
            <a:ext cx="9144000" cy="633413"/>
          </a:xfrm>
          <a:prstGeom prst="rect">
            <a:avLst/>
          </a:prstGeom>
        </p:spPr>
      </p:pic>
    </p:spTree>
    <p:extLst>
      <p:ext uri="{BB962C8B-B14F-4D97-AF65-F5344CB8AC3E}">
        <p14:creationId xmlns:p14="http://schemas.microsoft.com/office/powerpoint/2010/main" val="167564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sebin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13090" cy="968351"/>
          </a:xfrm>
        </p:spPr>
        <p:txBody>
          <a:bodyPr/>
          <a:lstStyle/>
          <a:p>
            <a:r>
              <a:rPr lang="en-US" dirty="0"/>
              <a:t>Click to edit title</a:t>
            </a:r>
          </a:p>
        </p:txBody>
      </p:sp>
      <p:sp>
        <p:nvSpPr>
          <p:cNvPr id="3" name="Content Placeholder 2"/>
          <p:cNvSpPr>
            <a:spLocks noGrp="1"/>
          </p:cNvSpPr>
          <p:nvPr>
            <p:ph idx="1" hasCustomPrompt="1"/>
          </p:nvPr>
        </p:nvSpPr>
        <p:spPr>
          <a:xfrm>
            <a:off x="209034" y="1299104"/>
            <a:ext cx="8713090" cy="3021510"/>
          </a:xfrm>
        </p:spPr>
        <p:txBody>
          <a:bodyPr/>
          <a:lstStyle>
            <a:lvl1pPr>
              <a:defRPr/>
            </a:lvl1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12/8/2025</a:t>
            </a:fld>
            <a:endParaRPr lang="en-US"/>
          </a:p>
        </p:txBody>
      </p:sp>
      <p:sp>
        <p:nvSpPr>
          <p:cNvPr id="8" name="Footer Placeholder 4"/>
          <p:cNvSpPr>
            <a:spLocks noGrp="1"/>
          </p:cNvSpPr>
          <p:nvPr>
            <p:ph type="ftr" sz="quarter" idx="11"/>
          </p:nvPr>
        </p:nvSpPr>
        <p:spPr>
          <a:xfrm>
            <a:off x="209034" y="4594235"/>
            <a:ext cx="4221550" cy="227697"/>
          </a:xfrm>
        </p:spPr>
        <p:txBody>
          <a:bodyPr/>
          <a:lstStyle/>
          <a:p>
            <a:endParaRPr lang="en-US"/>
          </a:p>
        </p:txBody>
      </p:sp>
      <p:sp>
        <p:nvSpPr>
          <p:cNvPr id="9"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Sub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13090" cy="968351"/>
          </a:xfrm>
        </p:spPr>
        <p:txBody>
          <a:bodyPr/>
          <a:lstStyle/>
          <a:p>
            <a:r>
              <a:rPr lang="en-US" dirty="0"/>
              <a:t>Click to edit title</a:t>
            </a:r>
          </a:p>
        </p:txBody>
      </p:sp>
      <p:sp>
        <p:nvSpPr>
          <p:cNvPr id="3" name="Content Placeholder 2"/>
          <p:cNvSpPr>
            <a:spLocks noGrp="1"/>
          </p:cNvSpPr>
          <p:nvPr>
            <p:ph idx="1" hasCustomPrompt="1"/>
          </p:nvPr>
        </p:nvSpPr>
        <p:spPr>
          <a:xfrm>
            <a:off x="209034" y="1791629"/>
            <a:ext cx="8713090" cy="2528984"/>
          </a:xfrm>
        </p:spPr>
        <p:txBody>
          <a:body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12/8/2025</a:t>
            </a:fld>
            <a:endParaRPr lang="en-US"/>
          </a:p>
        </p:txBody>
      </p:sp>
      <p:sp>
        <p:nvSpPr>
          <p:cNvPr id="8" name="Footer Placeholder 4"/>
          <p:cNvSpPr>
            <a:spLocks noGrp="1"/>
          </p:cNvSpPr>
          <p:nvPr>
            <p:ph type="ftr" sz="quarter" idx="11"/>
          </p:nvPr>
        </p:nvSpPr>
        <p:spPr>
          <a:xfrm>
            <a:off x="209034" y="4594235"/>
            <a:ext cx="4221550" cy="227697"/>
          </a:xfrm>
        </p:spPr>
        <p:txBody>
          <a:bodyPr/>
          <a:lstStyle/>
          <a:p>
            <a:endParaRPr lang="en-US"/>
          </a:p>
        </p:txBody>
      </p:sp>
      <p:sp>
        <p:nvSpPr>
          <p:cNvPr id="9"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10" name="Subtitle 2"/>
          <p:cNvSpPr>
            <a:spLocks noGrp="1"/>
          </p:cNvSpPr>
          <p:nvPr>
            <p:ph type="subTitle" idx="13" hasCustomPrompt="1"/>
          </p:nvPr>
        </p:nvSpPr>
        <p:spPr>
          <a:xfrm>
            <a:off x="209034" y="1205606"/>
            <a:ext cx="8713090" cy="553116"/>
          </a:xfrm>
        </p:spPr>
        <p:txBody>
          <a:bodyPr tIns="0" bIns="0" anchor="ctr" anchorCtr="0">
            <a:normAutofit/>
          </a:bodyPr>
          <a:lstStyle>
            <a:lvl1pPr marL="0" indent="0" algn="l">
              <a:spcBef>
                <a:spcPts val="0"/>
              </a:spcBef>
              <a:buNone/>
              <a:defRPr sz="2400" b="0">
                <a:solidFill>
                  <a:srgbClr val="0072B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231786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 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82" y="204348"/>
            <a:ext cx="8767483" cy="968351"/>
          </a:xfrm>
        </p:spPr>
        <p:txBody>
          <a:bodyPr/>
          <a:lstStyle/>
          <a:p>
            <a:r>
              <a:rPr lang="en-US" dirty="0"/>
              <a:t>Click to edit title</a:t>
            </a:r>
          </a:p>
        </p:txBody>
      </p:sp>
      <p:sp>
        <p:nvSpPr>
          <p:cNvPr id="3" name="Content Placeholder 2"/>
          <p:cNvSpPr>
            <a:spLocks noGrp="1"/>
          </p:cNvSpPr>
          <p:nvPr>
            <p:ph idx="1" hasCustomPrompt="1"/>
          </p:nvPr>
        </p:nvSpPr>
        <p:spPr>
          <a:xfrm>
            <a:off x="194982" y="1299104"/>
            <a:ext cx="8767483" cy="3021510"/>
          </a:xfrm>
        </p:spPr>
        <p:txBody>
          <a:bodyPr/>
          <a:lstStyle>
            <a:lvl1pPr>
              <a:defRPr baseline="0"/>
            </a:lvl1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88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4510087"/>
          </a:xfrm>
          <a:solidFill>
            <a:schemeClr val="bg1">
              <a:lumMod val="50000"/>
            </a:schemeClr>
          </a:solidFill>
        </p:spPr>
        <p:txBody>
          <a:bodyPr>
            <a:normAutofit/>
          </a:bodyPr>
          <a:lstStyle>
            <a:lvl1pPr marL="0" indent="0" algn="ctr">
              <a:buFontTx/>
              <a:buNone/>
              <a:defRPr sz="2000" baseline="0">
                <a:solidFill>
                  <a:schemeClr val="tx2"/>
                </a:solidFill>
              </a:defRPr>
            </a:lvl1pPr>
          </a:lstStyle>
          <a:p>
            <a:r>
              <a:rPr lang="en-US" dirty="0"/>
              <a:t>Drag background image here or click icon to add</a:t>
            </a:r>
          </a:p>
        </p:txBody>
      </p:sp>
      <p:sp>
        <p:nvSpPr>
          <p:cNvPr id="2" name="Title 1"/>
          <p:cNvSpPr>
            <a:spLocks noGrp="1"/>
          </p:cNvSpPr>
          <p:nvPr>
            <p:ph type="ctrTitle" hasCustomPrompt="1"/>
          </p:nvPr>
        </p:nvSpPr>
        <p:spPr>
          <a:xfrm>
            <a:off x="188259" y="488987"/>
            <a:ext cx="8780929" cy="2058093"/>
          </a:xfrm>
        </p:spPr>
        <p:txBody>
          <a:bodyPr tIns="0" bIns="0" anchor="b" anchorCtr="0">
            <a:noAutofit/>
          </a:bodyPr>
          <a:lstStyle>
            <a:lvl1pPr algn="ctr">
              <a:defRPr sz="4400" b="1">
                <a:solidFill>
                  <a:schemeClr val="tx2"/>
                </a:solidFill>
              </a:defRPr>
            </a:lvl1pPr>
          </a:lstStyle>
          <a:p>
            <a:r>
              <a:rPr lang="en-US" dirty="0"/>
              <a:t>Click to edit title</a:t>
            </a:r>
          </a:p>
        </p:txBody>
      </p:sp>
      <p:sp>
        <p:nvSpPr>
          <p:cNvPr id="3" name="Subtitle 2"/>
          <p:cNvSpPr>
            <a:spLocks noGrp="1"/>
          </p:cNvSpPr>
          <p:nvPr>
            <p:ph type="subTitle" idx="1"/>
          </p:nvPr>
        </p:nvSpPr>
        <p:spPr>
          <a:xfrm>
            <a:off x="188259" y="2659180"/>
            <a:ext cx="8780929" cy="1445895"/>
          </a:xfrm>
        </p:spPr>
        <p:txBody>
          <a:bodyPr tIns="0" bIns="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Tree>
    <p:extLst>
      <p:ext uri="{BB962C8B-B14F-4D97-AF65-F5344CB8AC3E}">
        <p14:creationId xmlns:p14="http://schemas.microsoft.com/office/powerpoint/2010/main" val="119429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4303" y="2130362"/>
            <a:ext cx="7905381" cy="1021556"/>
          </a:xfrm>
        </p:spPr>
        <p:txBody>
          <a:bodyPr anchor="t"/>
          <a:lstStyle>
            <a:lvl1pPr algn="l">
              <a:defRPr sz="4000" b="1" cap="none"/>
            </a:lvl1pPr>
          </a:lstStyle>
          <a:p>
            <a:r>
              <a:rPr lang="en-US" dirty="0"/>
              <a:t>Click to edit title</a:t>
            </a:r>
          </a:p>
        </p:txBody>
      </p:sp>
      <p:sp>
        <p:nvSpPr>
          <p:cNvPr id="3" name="Text Placeholder 2"/>
          <p:cNvSpPr>
            <a:spLocks noGrp="1"/>
          </p:cNvSpPr>
          <p:nvPr>
            <p:ph type="body" idx="1"/>
          </p:nvPr>
        </p:nvSpPr>
        <p:spPr>
          <a:xfrm>
            <a:off x="604303" y="924940"/>
            <a:ext cx="7905381" cy="1125140"/>
          </a:xfrm>
        </p:spPr>
        <p:txBody>
          <a:bodyPr lIns="0" tIns="0" rIns="0" bIns="0"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7"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12/8/2025</a:t>
            </a:fld>
            <a:endParaRPr lang="en-US"/>
          </a:p>
        </p:txBody>
      </p:sp>
      <p:sp>
        <p:nvSpPr>
          <p:cNvPr id="8" name="Footer Placeholder 4"/>
          <p:cNvSpPr>
            <a:spLocks noGrp="1"/>
          </p:cNvSpPr>
          <p:nvPr>
            <p:ph type="ftr" sz="quarter" idx="11"/>
          </p:nvPr>
        </p:nvSpPr>
        <p:spPr>
          <a:xfrm>
            <a:off x="209034" y="4594235"/>
            <a:ext cx="4221550" cy="227697"/>
          </a:xfrm>
        </p:spPr>
        <p:txBody>
          <a:bodyPr/>
          <a:lstStyle/>
          <a:p>
            <a:endParaRPr lang="en-US"/>
          </a:p>
        </p:txBody>
      </p:sp>
      <p:sp>
        <p:nvSpPr>
          <p:cNvPr id="9"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Tw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54312" cy="968351"/>
          </a:xfrm>
        </p:spPr>
        <p:txBody>
          <a:bodyPr/>
          <a:lstStyle/>
          <a:p>
            <a:r>
              <a:rPr lang="en-US" dirty="0"/>
              <a:t>Click to edit title</a:t>
            </a:r>
          </a:p>
        </p:txBody>
      </p:sp>
      <p:sp>
        <p:nvSpPr>
          <p:cNvPr id="3" name="Content Placeholder 2"/>
          <p:cNvSpPr>
            <a:spLocks noGrp="1"/>
          </p:cNvSpPr>
          <p:nvPr>
            <p:ph sz="half" idx="1" hasCustomPrompt="1"/>
          </p:nvPr>
        </p:nvSpPr>
        <p:spPr>
          <a:xfrm>
            <a:off x="422257" y="1205606"/>
            <a:ext cx="4063388" cy="318118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58289" y="1205606"/>
            <a:ext cx="4093188" cy="318118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12/8/2025</a:t>
            </a:fld>
            <a:endParaRPr lang="en-US"/>
          </a:p>
        </p:txBody>
      </p:sp>
      <p:sp>
        <p:nvSpPr>
          <p:cNvPr id="12" name="Footer Placeholder 4"/>
          <p:cNvSpPr>
            <a:spLocks noGrp="1"/>
          </p:cNvSpPr>
          <p:nvPr>
            <p:ph type="ftr" sz="quarter" idx="11"/>
          </p:nvPr>
        </p:nvSpPr>
        <p:spPr>
          <a:xfrm>
            <a:off x="209034" y="4594235"/>
            <a:ext cx="4221550" cy="227697"/>
          </a:xfrm>
        </p:spPr>
        <p:txBody>
          <a:bodyPr/>
          <a:lstStyle/>
          <a:p>
            <a:endParaRPr lang="en-US"/>
          </a:p>
        </p:txBody>
      </p:sp>
      <p:sp>
        <p:nvSpPr>
          <p:cNvPr id="13"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wo 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54312" cy="968351"/>
          </a:xfrm>
        </p:spPr>
        <p:txBody>
          <a:bodyPr/>
          <a:lstStyle/>
          <a:p>
            <a:r>
              <a:rPr lang="en-US" dirty="0"/>
              <a:t>Click to edit title</a:t>
            </a:r>
          </a:p>
        </p:txBody>
      </p:sp>
      <p:sp>
        <p:nvSpPr>
          <p:cNvPr id="3" name="Content Placeholder 2"/>
          <p:cNvSpPr>
            <a:spLocks noGrp="1"/>
          </p:cNvSpPr>
          <p:nvPr>
            <p:ph sz="half" idx="1" hasCustomPrompt="1"/>
          </p:nvPr>
        </p:nvSpPr>
        <p:spPr>
          <a:xfrm>
            <a:off x="422257" y="1791629"/>
            <a:ext cx="4063388" cy="259516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58289" y="1791629"/>
            <a:ext cx="4093188" cy="259516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t>12/8/2025</a:t>
            </a:fld>
            <a:endParaRPr lang="en-US"/>
          </a:p>
        </p:txBody>
      </p:sp>
      <p:sp>
        <p:nvSpPr>
          <p:cNvPr id="12" name="Footer Placeholder 4"/>
          <p:cNvSpPr>
            <a:spLocks noGrp="1"/>
          </p:cNvSpPr>
          <p:nvPr>
            <p:ph type="ftr" sz="quarter" idx="11"/>
          </p:nvPr>
        </p:nvSpPr>
        <p:spPr>
          <a:xfrm>
            <a:off x="209034" y="4594235"/>
            <a:ext cx="4221550" cy="227697"/>
          </a:xfrm>
        </p:spPr>
        <p:txBody>
          <a:bodyPr/>
          <a:lstStyle/>
          <a:p>
            <a:endParaRPr lang="en-US"/>
          </a:p>
        </p:txBody>
      </p:sp>
      <p:sp>
        <p:nvSpPr>
          <p:cNvPr id="13"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14" name="Subtitle 2"/>
          <p:cNvSpPr>
            <a:spLocks noGrp="1"/>
          </p:cNvSpPr>
          <p:nvPr>
            <p:ph type="subTitle" idx="13" hasCustomPrompt="1"/>
          </p:nvPr>
        </p:nvSpPr>
        <p:spPr>
          <a:xfrm>
            <a:off x="422256" y="1205606"/>
            <a:ext cx="4063389" cy="553116"/>
          </a:xfrm>
        </p:spPr>
        <p:txBody>
          <a:bodyPr tIns="0" bIns="0" anchor="ctr" anchorCtr="0">
            <a:normAutofit/>
          </a:bodyPr>
          <a:lstStyle>
            <a:lvl1pPr marL="0" indent="0" algn="l">
              <a:spcBef>
                <a:spcPts val="0"/>
              </a:spcBef>
              <a:buNone/>
              <a:defRPr sz="2400" b="0">
                <a:solidFill>
                  <a:srgbClr val="0072B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21" name="Text Placeholder 20"/>
          <p:cNvSpPr>
            <a:spLocks noGrp="1"/>
          </p:cNvSpPr>
          <p:nvPr>
            <p:ph type="body" sz="quarter" idx="14" hasCustomPrompt="1"/>
          </p:nvPr>
        </p:nvSpPr>
        <p:spPr>
          <a:xfrm>
            <a:off x="4657725" y="1204913"/>
            <a:ext cx="4094163" cy="554037"/>
          </a:xfrm>
        </p:spPr>
        <p:txBody>
          <a:bodyPr anchor="ctr"/>
          <a:lstStyle>
            <a:lvl1pPr marL="0" indent="0">
              <a:buNone/>
              <a:defRPr b="0" baseline="0">
                <a:solidFill>
                  <a:srgbClr val="0072BC"/>
                </a:solidFill>
              </a:defRPr>
            </a:lvl1pPr>
          </a:lstStyle>
          <a:p>
            <a:pPr lvl="0"/>
            <a:r>
              <a:rPr lang="en-US" dirty="0"/>
              <a:t>Click to edit subtitle</a:t>
            </a:r>
            <a:endParaRPr lang="en-GB" dirty="0"/>
          </a:p>
        </p:txBody>
      </p:sp>
    </p:spTree>
    <p:extLst>
      <p:ext uri="{BB962C8B-B14F-4D97-AF65-F5344CB8AC3E}">
        <p14:creationId xmlns:p14="http://schemas.microsoft.com/office/powerpoint/2010/main" val="411632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4" y="204348"/>
            <a:ext cx="8753431" cy="968351"/>
          </a:xfrm>
          <a:prstGeom prst="rect">
            <a:avLst/>
          </a:prstGeom>
        </p:spPr>
        <p:txBody>
          <a:bodyPr vert="horz" lIns="0" tIns="0" rIns="0" bIns="0" rtlCol="0" anchor="b" anchorCtr="0">
            <a:normAutofit/>
          </a:bodyPr>
          <a:lstStyle/>
          <a:p>
            <a:r>
              <a:rPr lang="en-US" dirty="0"/>
              <a:t>Click to edit title</a:t>
            </a:r>
          </a:p>
        </p:txBody>
      </p:sp>
      <p:sp>
        <p:nvSpPr>
          <p:cNvPr id="3" name="Text Placeholder 2"/>
          <p:cNvSpPr>
            <a:spLocks noGrp="1"/>
          </p:cNvSpPr>
          <p:nvPr>
            <p:ph type="body" idx="1"/>
          </p:nvPr>
        </p:nvSpPr>
        <p:spPr>
          <a:xfrm>
            <a:off x="209034" y="1299104"/>
            <a:ext cx="8753431" cy="3021510"/>
          </a:xfrm>
          <a:prstGeom prst="rect">
            <a:avLst/>
          </a:prstGeom>
        </p:spPr>
        <p:txBody>
          <a:bodyPr vert="horz" lIns="91440" tIns="45720" rIns="91440" bIns="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9034" y="4854839"/>
            <a:ext cx="652270" cy="155916"/>
          </a:xfrm>
          <a:prstGeom prst="rect">
            <a:avLst/>
          </a:prstGeom>
        </p:spPr>
        <p:txBody>
          <a:bodyPr vert="horz" lIns="0" tIns="0" rIns="0" bIns="0" rtlCol="0" anchor="t" anchorCtr="0"/>
          <a:lstStyle>
            <a:lvl1pPr algn="l">
              <a:defRPr sz="900">
                <a:solidFill>
                  <a:schemeClr val="bg1">
                    <a:lumMod val="50000"/>
                  </a:schemeClr>
                </a:solidFill>
              </a:defRPr>
            </a:lvl1pPr>
          </a:lstStyle>
          <a:p>
            <a:fld id="{68C2560D-EC28-3B41-86E8-18F1CE0113B4}" type="datetimeFigureOut">
              <a:rPr lang="en-US" smtClean="0"/>
              <a:pPr/>
              <a:t>12/8/2025</a:t>
            </a:fld>
            <a:endParaRPr lang="en-US" dirty="0"/>
          </a:p>
        </p:txBody>
      </p:sp>
      <p:sp>
        <p:nvSpPr>
          <p:cNvPr id="5" name="Footer Placeholder 4"/>
          <p:cNvSpPr>
            <a:spLocks noGrp="1"/>
          </p:cNvSpPr>
          <p:nvPr>
            <p:ph type="ftr" sz="quarter" idx="3"/>
          </p:nvPr>
        </p:nvSpPr>
        <p:spPr>
          <a:xfrm>
            <a:off x="209034" y="4594235"/>
            <a:ext cx="4221550" cy="227697"/>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861304" y="4854839"/>
            <a:ext cx="455188" cy="155916"/>
          </a:xfrm>
          <a:prstGeom prst="rect">
            <a:avLst/>
          </a:prstGeom>
        </p:spPr>
        <p:txBody>
          <a:bodyPr vert="horz" lIns="0" tIns="0" rIns="91440" bIns="0" rtlCol="0" anchor="t" anchorCtr="0"/>
          <a:lstStyle>
            <a:lvl1pPr algn="l">
              <a:defRPr sz="900">
                <a:solidFill>
                  <a:schemeClr val="bg1">
                    <a:lumMod val="50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0" r:id="rId2"/>
    <p:sldLayoutId id="2147493457" r:id="rId3"/>
    <p:sldLayoutId id="2147493472" r:id="rId4"/>
    <p:sldLayoutId id="2147493471" r:id="rId5"/>
    <p:sldLayoutId id="2147493467" r:id="rId6"/>
    <p:sldLayoutId id="2147493458" r:id="rId7"/>
    <p:sldLayoutId id="2147493459" r:id="rId8"/>
    <p:sldLayoutId id="2147493473" r:id="rId9"/>
    <p:sldLayoutId id="2147493460" r:id="rId10"/>
    <p:sldLayoutId id="2147493468" r:id="rId11"/>
    <p:sldLayoutId id="2147493469" r:id="rId12"/>
    <p:sldLayoutId id="2147493463" r:id="rId13"/>
    <p:sldLayoutId id="2147493464" r:id="rId14"/>
    <p:sldLayoutId id="2147493461" r:id="rId15"/>
    <p:sldLayoutId id="2147493462" r:id="rId16"/>
    <p:sldLayoutId id="2147493465" r:id="rId17"/>
    <p:sldLayoutId id="2147493466" r:id="rId18"/>
    <p:sldLayoutId id="2147493474" r:id="rId19"/>
  </p:sldLayoutIdLst>
  <p:txStyles>
    <p:titleStyle>
      <a:lvl1pPr algn="l" defTabSz="4572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unhcr.org/handbooks/biptoolbox/forms.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scsd.si/files/Delo_s_prisilno_razseljenimi_osebami_-_prirocnik_z_CSD.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hyperlink" Target="https://www.scsd.si/files/Delo_s_prisilno_razseljenimi_osebami_-_prirocnik_z_CSD.pdf" TargetMode="External"/><Relationship Id="rId13" Type="http://schemas.openxmlformats.org/officeDocument/2006/relationships/hyperlink" Target="https://www.hrw.org/world-report/2025/country-chapters/bangladesh" TargetMode="External"/><Relationship Id="rId18" Type="http://schemas.openxmlformats.org/officeDocument/2006/relationships/hyperlink" Target="https://ecre.org/wp-content/uploads/2025/06/AIDA-Country-Report-on-Egypt_EN.pdf" TargetMode="External"/><Relationship Id="rId3" Type="http://schemas.openxmlformats.org/officeDocument/2006/relationships/hyperlink" Target="https://www.refworld.org/legal/general/crc/2005/en/38046" TargetMode="External"/><Relationship Id="rId7" Type="http://schemas.openxmlformats.org/officeDocument/2006/relationships/hyperlink" Target="https://www.scsd.si/files/UNHCR%20Smernice%20Ocenjevanje%20in%20dolo%C4%8Danje%20najve%C4%8Dje%20otrokove%20koristi%202021.pdf" TargetMode="External"/><Relationship Id="rId12" Type="http://schemas.openxmlformats.org/officeDocument/2006/relationships/hyperlink" Target="https://euaa.europa.eu/publications/coi-report-afghanistan-country-focus-1" TargetMode="External"/><Relationship Id="rId17" Type="http://schemas.openxmlformats.org/officeDocument/2006/relationships/hyperlink" Target="https://euaa.europa.eu/publications/migration-drivers-report-egypt-country-origin" TargetMode="External"/><Relationship Id="rId2" Type="http://schemas.openxmlformats.org/officeDocument/2006/relationships/notesSlide" Target="../notesSlides/notesSlide28.xml"/><Relationship Id="rId16" Type="http://schemas.openxmlformats.org/officeDocument/2006/relationships/hyperlink" Target="https://www.unicef.org/egypt/media/12471/file/EGYPT%20COUNTRY%20BRIEF,%20DECEMBER%202024%20OF%20CHILDREN%20AND%20ADOLESCENTS%20Situation.pdf" TargetMode="External"/><Relationship Id="rId1" Type="http://schemas.openxmlformats.org/officeDocument/2006/relationships/slideLayout" Target="../slideLayouts/slideLayout3.xml"/><Relationship Id="rId6" Type="http://schemas.openxmlformats.org/officeDocument/2006/relationships/hyperlink" Target="https://www.refworld.org/legal/general/crc/2013/en/95780" TargetMode="External"/><Relationship Id="rId11" Type="http://schemas.openxmlformats.org/officeDocument/2006/relationships/hyperlink" Target="https://www.hrw.org/world-report/2025/country-chapters/afghanistan" TargetMode="External"/><Relationship Id="rId5" Type="http://schemas.openxmlformats.org/officeDocument/2006/relationships/hyperlink" Target="https://www.refworld.org/legal/agreements/unga/1967/en/41400" TargetMode="External"/><Relationship Id="rId15" Type="http://schemas.openxmlformats.org/officeDocument/2006/relationships/hyperlink" Target="https://www.hrw.org/world-report/2025/country-chapters/egypt" TargetMode="External"/><Relationship Id="rId10" Type="http://schemas.openxmlformats.org/officeDocument/2006/relationships/hyperlink" Target="https://www.frontex.europa.eu/media-centre/news/news-release/eu-external-borders-irregular-crossings-drop-by-20-in-first-half-of-2025-CUpZ5o#:~:text=In%20the%20first%20half%20of%202025%2C%20irregular%20crossings,routes%2C%20according%20to%20preliminary%20figures%20collected%20by%20Frontex%2A." TargetMode="External"/><Relationship Id="rId4" Type="http://schemas.openxmlformats.org/officeDocument/2006/relationships/hyperlink" Target="https://www.unhcr.org/si/wp-content/uploads/sites/25/2017/06/1951_Convention_status_refugees-svn.pdf" TargetMode="External"/><Relationship Id="rId9" Type="http://schemas.openxmlformats.org/officeDocument/2006/relationships/hyperlink" Target="https://www.unhcr.org/media/guidelines-supervised-independent-living-unaccompanied-children#:~:text=This%20guideline%20seeks%20to%20assist%20UNHCR%20and%20partner,arrangements%2C%20and%20monitoring%20and%20follow-up%20for%20unaccompanied%20children." TargetMode="External"/><Relationship Id="rId14" Type="http://schemas.openxmlformats.org/officeDocument/2006/relationships/hyperlink" Target="https://euaa.europa.eu/sites/default/files/publications/2024-07/2024_07_EUAA_COI_Report_Bangladesh-Country_Focu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frontex.europa.eu/media-centre/news/news-release/eu-external-borders-irregular-crossings-drop-by-20-in-first-half-of-2025-CUpZ5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refworld.org/legal/agreements/unga/1989/en/18815"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refworld.org/legal/general/crc/2013/en/9578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ur02.safelinks.protection.outlook.com/?url=https%3A%2F%2Fwww.refworld.org%2Fdocid%2F42dd174b4.html&amp;data=05%7C01%7Cselacroix%40iom.int%7C9b7eed6e9a864777386708db6c13d4ca%7C1588262d23fb43b4bd6ebce49c8e6186%7C1%7C0%7C638222604671488563%7CUnknown%7CTWFpbGZsb3d8eyJWIjoiMC4wLjAwMDAiLCJQIjoiV2luMzIiLCJBTiI6Ik1haWwiLCJXVCI6Mn0%3D%7C3000%7C%7C%7C&amp;sdata=7TF2EuoAFXdlo0oCeLc9ON8SfvAicplR6n4d0LBOaIw%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err="1"/>
              <a:t>Posebna</a:t>
            </a:r>
            <a:r>
              <a:rPr lang="en-GB" sz="3600" dirty="0"/>
              <a:t> </a:t>
            </a:r>
            <a:r>
              <a:rPr lang="en-GB" sz="3600" dirty="0" err="1"/>
              <a:t>podpora</a:t>
            </a:r>
            <a:r>
              <a:rPr lang="en-GB" sz="3600" dirty="0"/>
              <a:t> </a:t>
            </a:r>
            <a:r>
              <a:rPr lang="en-GB" sz="3600" dirty="0" err="1"/>
              <a:t>pri</a:t>
            </a:r>
            <a:r>
              <a:rPr lang="en-GB" sz="3600" dirty="0"/>
              <a:t> </a:t>
            </a:r>
            <a:r>
              <a:rPr lang="en-GB" sz="3600" dirty="0" err="1"/>
              <a:t>prehodu</a:t>
            </a:r>
            <a:r>
              <a:rPr lang="en-GB" sz="3600" dirty="0"/>
              <a:t> v </a:t>
            </a:r>
            <a:r>
              <a:rPr lang="en-GB" sz="3600" dirty="0" err="1"/>
              <a:t>odraslost</a:t>
            </a:r>
            <a:r>
              <a:rPr lang="en-GB" sz="3600" dirty="0"/>
              <a:t>: </a:t>
            </a:r>
            <a:r>
              <a:rPr lang="en-GB" sz="3600" dirty="0" err="1"/>
              <a:t>ocena</a:t>
            </a:r>
            <a:r>
              <a:rPr lang="en-GB" sz="3600" dirty="0"/>
              <a:t> </a:t>
            </a:r>
            <a:r>
              <a:rPr lang="en-GB" sz="3600" dirty="0" err="1"/>
              <a:t>ranljivosti</a:t>
            </a:r>
            <a:r>
              <a:rPr lang="en-GB" sz="3600" dirty="0"/>
              <a:t>, </a:t>
            </a:r>
            <a:r>
              <a:rPr lang="en-GB" sz="3600" dirty="0" err="1"/>
              <a:t>sodelovanje</a:t>
            </a:r>
            <a:r>
              <a:rPr lang="en-GB" sz="3600" dirty="0"/>
              <a:t> med </a:t>
            </a:r>
            <a:r>
              <a:rPr lang="en-GB" sz="3600" dirty="0" err="1"/>
              <a:t>različnimi</a:t>
            </a:r>
            <a:r>
              <a:rPr lang="en-GB" sz="3600" dirty="0"/>
              <a:t> </a:t>
            </a:r>
            <a:r>
              <a:rPr lang="en-GB" sz="3600" dirty="0" err="1"/>
              <a:t>deležniki</a:t>
            </a:r>
            <a:endParaRPr lang="en-GB" sz="3600" dirty="0"/>
          </a:p>
        </p:txBody>
      </p:sp>
      <p:sp>
        <p:nvSpPr>
          <p:cNvPr id="3" name="Subtitle 2"/>
          <p:cNvSpPr>
            <a:spLocks noGrp="1"/>
          </p:cNvSpPr>
          <p:nvPr>
            <p:ph type="subTitle" idx="1"/>
          </p:nvPr>
        </p:nvSpPr>
        <p:spPr/>
        <p:txBody>
          <a:bodyPr>
            <a:normAutofit lnSpcReduction="10000"/>
          </a:bodyPr>
          <a:lstStyle/>
          <a:p>
            <a:endParaRPr lang="sl-SI" sz="1800" dirty="0"/>
          </a:p>
          <a:p>
            <a:r>
              <a:rPr lang="sl-SI" sz="1800" dirty="0"/>
              <a:t>dr. Romana Zidar</a:t>
            </a:r>
          </a:p>
          <a:p>
            <a:r>
              <a:rPr lang="sl-SI" sz="1800" dirty="0"/>
              <a:t>Visoki komisariat ZN za begunce (UNHCR)</a:t>
            </a:r>
          </a:p>
          <a:p>
            <a:r>
              <a:rPr lang="sl-SI" sz="1500" dirty="0"/>
              <a:t>E: zidar@unhcr.org </a:t>
            </a:r>
          </a:p>
          <a:p>
            <a:r>
              <a:rPr lang="sl-SI" sz="1500" dirty="0"/>
              <a:t>M: 031 327 697</a:t>
            </a:r>
          </a:p>
        </p:txBody>
      </p:sp>
    </p:spTree>
    <p:extLst>
      <p:ext uri="{BB962C8B-B14F-4D97-AF65-F5344CB8AC3E}">
        <p14:creationId xmlns:p14="http://schemas.microsoft.com/office/powerpoint/2010/main" val="3881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9DEFDE-11B7-9D14-4FA9-54CAD1DF9DEE}"/>
              </a:ext>
            </a:extLst>
          </p:cNvPr>
          <p:cNvSpPr>
            <a:spLocks noGrp="1"/>
          </p:cNvSpPr>
          <p:nvPr>
            <p:ph type="ctrTitle"/>
          </p:nvPr>
        </p:nvSpPr>
        <p:spPr/>
        <p:txBody>
          <a:bodyPr/>
          <a:lstStyle/>
          <a:p>
            <a:r>
              <a:rPr lang="sl-SI" dirty="0"/>
              <a:t>Ranljivost OBS</a:t>
            </a:r>
            <a:endParaRPr lang="en-US" dirty="0"/>
          </a:p>
        </p:txBody>
      </p:sp>
      <p:sp>
        <p:nvSpPr>
          <p:cNvPr id="3" name="Podnaslov 2">
            <a:extLst>
              <a:ext uri="{FF2B5EF4-FFF2-40B4-BE49-F238E27FC236}">
                <a16:creationId xmlns:a16="http://schemas.microsoft.com/office/drawing/2014/main" id="{9AC2BAD9-B480-D067-A893-711035983FE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8568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Dejavniki, ki vplivajo na ranljivost</a:t>
            </a:r>
            <a:endParaRPr lang="en-GB" dirty="0"/>
          </a:p>
        </p:txBody>
      </p:sp>
      <p:graphicFrame>
        <p:nvGraphicFramePr>
          <p:cNvPr id="9" name="Označba mesta vsebine 8">
            <a:extLst>
              <a:ext uri="{FF2B5EF4-FFF2-40B4-BE49-F238E27FC236}">
                <a16:creationId xmlns:a16="http://schemas.microsoft.com/office/drawing/2014/main" id="{7B6B299B-992D-87D0-D1DD-1959825D3719}"/>
              </a:ext>
            </a:extLst>
          </p:cNvPr>
          <p:cNvGraphicFramePr>
            <a:graphicFrameLocks noGrp="1"/>
          </p:cNvGraphicFramePr>
          <p:nvPr>
            <p:ph idx="1"/>
            <p:extLst>
              <p:ext uri="{D42A27DB-BD31-4B8C-83A1-F6EECF244321}">
                <p14:modId xmlns:p14="http://schemas.microsoft.com/office/powerpoint/2010/main" val="2816010763"/>
              </p:ext>
            </p:extLst>
          </p:nvPr>
        </p:nvGraphicFramePr>
        <p:xfrm>
          <a:off x="209550" y="1792288"/>
          <a:ext cx="8712200" cy="2528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2E34766-E9A9-BA74-A662-AC0C2FE7C4F3}"/>
              </a:ext>
            </a:extLst>
          </p:cNvPr>
          <p:cNvSpPr>
            <a:spLocks noGrp="1"/>
          </p:cNvSpPr>
          <p:nvPr>
            <p:ph type="title"/>
          </p:nvPr>
        </p:nvSpPr>
        <p:spPr/>
        <p:txBody>
          <a:bodyPr/>
          <a:lstStyle/>
          <a:p>
            <a:r>
              <a:rPr lang="en-US" dirty="0" err="1"/>
              <a:t>Intersekcionalnost</a:t>
            </a:r>
            <a:r>
              <a:rPr lang="en-US" dirty="0"/>
              <a:t> in </a:t>
            </a:r>
            <a:r>
              <a:rPr lang="en-US" dirty="0" err="1"/>
              <a:t>otroci</a:t>
            </a:r>
            <a:r>
              <a:rPr lang="en-US" dirty="0"/>
              <a:t> </a:t>
            </a:r>
            <a:r>
              <a:rPr lang="en-US" dirty="0" err="1"/>
              <a:t>brez</a:t>
            </a:r>
            <a:r>
              <a:rPr lang="en-US" dirty="0"/>
              <a:t> </a:t>
            </a:r>
            <a:r>
              <a:rPr lang="en-US" dirty="0" err="1"/>
              <a:t>spremstva</a:t>
            </a:r>
            <a:endParaRPr lang="en-US" dirty="0"/>
          </a:p>
        </p:txBody>
      </p:sp>
      <p:sp>
        <p:nvSpPr>
          <p:cNvPr id="3" name="Označba mesta vsebine 2">
            <a:extLst>
              <a:ext uri="{FF2B5EF4-FFF2-40B4-BE49-F238E27FC236}">
                <a16:creationId xmlns:a16="http://schemas.microsoft.com/office/drawing/2014/main" id="{07695FFB-F238-E123-A828-7186B9C4A349}"/>
              </a:ext>
            </a:extLst>
          </p:cNvPr>
          <p:cNvSpPr>
            <a:spLocks noGrp="1"/>
          </p:cNvSpPr>
          <p:nvPr>
            <p:ph idx="1"/>
          </p:nvPr>
        </p:nvSpPr>
        <p:spPr/>
        <p:txBody>
          <a:bodyPr>
            <a:normAutofit fontScale="92500" lnSpcReduction="20000"/>
          </a:bodyPr>
          <a:lstStyle/>
          <a:p>
            <a:r>
              <a:rPr lang="en-US" dirty="0" err="1"/>
              <a:t>Otroci</a:t>
            </a:r>
            <a:r>
              <a:rPr lang="en-US" dirty="0"/>
              <a:t> </a:t>
            </a:r>
            <a:r>
              <a:rPr lang="en-US" dirty="0" err="1"/>
              <a:t>brez</a:t>
            </a:r>
            <a:r>
              <a:rPr lang="en-US" dirty="0"/>
              <a:t> </a:t>
            </a:r>
            <a:r>
              <a:rPr lang="en-US" dirty="0" err="1"/>
              <a:t>spremstva</a:t>
            </a:r>
            <a:r>
              <a:rPr lang="en-US" dirty="0"/>
              <a:t> se </a:t>
            </a:r>
            <a:r>
              <a:rPr lang="en-US" dirty="0" err="1"/>
              <a:t>soočajo</a:t>
            </a:r>
            <a:r>
              <a:rPr lang="en-US" dirty="0"/>
              <a:t> z </a:t>
            </a:r>
            <a:r>
              <a:rPr lang="en-US" b="1" dirty="0"/>
              <a:t>v</a:t>
            </a:r>
            <a:r>
              <a:rPr lang="sl-SI" b="1" dirty="0" err="1"/>
              <a:t>eč</a:t>
            </a:r>
            <a:r>
              <a:rPr lang="sl-SI" b="1" dirty="0"/>
              <a:t> </a:t>
            </a:r>
            <a:r>
              <a:rPr lang="en-US" b="1" dirty="0" err="1"/>
              <a:t>ranljivost</a:t>
            </a:r>
            <a:r>
              <a:rPr lang="sl-SI" b="1" dirty="0"/>
              <a:t>mi</a:t>
            </a:r>
            <a:r>
              <a:rPr lang="en-US" b="1" dirty="0"/>
              <a:t> </a:t>
            </a:r>
            <a:r>
              <a:rPr lang="en-US" dirty="0"/>
              <a:t>(</a:t>
            </a:r>
            <a:r>
              <a:rPr lang="en-US" dirty="0" err="1"/>
              <a:t>npr</a:t>
            </a:r>
            <a:r>
              <a:rPr lang="en-US" dirty="0"/>
              <a:t>. starost, </a:t>
            </a:r>
            <a:r>
              <a:rPr lang="en-US" dirty="0" err="1"/>
              <a:t>spol</a:t>
            </a:r>
            <a:r>
              <a:rPr lang="en-US" dirty="0"/>
              <a:t>, </a:t>
            </a:r>
            <a:r>
              <a:rPr lang="en-US" dirty="0" err="1"/>
              <a:t>etničnost</a:t>
            </a:r>
            <a:r>
              <a:rPr lang="en-US" dirty="0"/>
              <a:t>, status </a:t>
            </a:r>
            <a:r>
              <a:rPr lang="en-US" dirty="0" err="1"/>
              <a:t>migranta</a:t>
            </a:r>
            <a:r>
              <a:rPr lang="en-US" dirty="0"/>
              <a:t>/</a:t>
            </a:r>
            <a:r>
              <a:rPr lang="en-US" dirty="0" err="1"/>
              <a:t>begunca</a:t>
            </a:r>
            <a:r>
              <a:rPr lang="en-US" dirty="0"/>
              <a:t>, </a:t>
            </a:r>
            <a:r>
              <a:rPr lang="en-US" dirty="0" err="1"/>
              <a:t>travmatične</a:t>
            </a:r>
            <a:r>
              <a:rPr lang="en-US" dirty="0"/>
              <a:t> </a:t>
            </a:r>
            <a:r>
              <a:rPr lang="en-US" dirty="0" err="1"/>
              <a:t>izkušnje</a:t>
            </a:r>
            <a:r>
              <a:rPr lang="en-US" dirty="0"/>
              <a:t>).</a:t>
            </a:r>
            <a:endParaRPr lang="sl-SI" dirty="0"/>
          </a:p>
          <a:p>
            <a:r>
              <a:rPr lang="en-US" dirty="0" err="1"/>
              <a:t>Te</a:t>
            </a:r>
            <a:r>
              <a:rPr lang="en-US" dirty="0"/>
              <a:t> </a:t>
            </a:r>
            <a:r>
              <a:rPr lang="en-US" dirty="0" err="1"/>
              <a:t>ranljivosti</a:t>
            </a:r>
            <a:r>
              <a:rPr lang="en-US" dirty="0"/>
              <a:t> se </a:t>
            </a:r>
            <a:r>
              <a:rPr lang="en-US" b="1" dirty="0" err="1"/>
              <a:t>prekrivajo</a:t>
            </a:r>
            <a:r>
              <a:rPr lang="en-US" b="1" dirty="0"/>
              <a:t> in </a:t>
            </a:r>
            <a:r>
              <a:rPr lang="en-US" b="1" dirty="0" err="1"/>
              <a:t>krepijo</a:t>
            </a:r>
            <a:r>
              <a:rPr lang="en-US" b="1" dirty="0"/>
              <a:t> </a:t>
            </a:r>
            <a:r>
              <a:rPr lang="en-US" dirty="0"/>
              <a:t>– </a:t>
            </a:r>
            <a:r>
              <a:rPr lang="en-US" dirty="0" err="1"/>
              <a:t>npr</a:t>
            </a:r>
            <a:r>
              <a:rPr lang="en-US" dirty="0"/>
              <a:t>. </a:t>
            </a:r>
            <a:r>
              <a:rPr lang="en-US" dirty="0" err="1"/>
              <a:t>deklica</a:t>
            </a:r>
            <a:r>
              <a:rPr lang="en-US" dirty="0"/>
              <a:t> </a:t>
            </a:r>
            <a:r>
              <a:rPr lang="en-US" dirty="0" err="1"/>
              <a:t>brez</a:t>
            </a:r>
            <a:r>
              <a:rPr lang="en-US" dirty="0"/>
              <a:t> </a:t>
            </a:r>
            <a:r>
              <a:rPr lang="en-US" dirty="0" err="1"/>
              <a:t>spremstva</a:t>
            </a:r>
            <a:r>
              <a:rPr lang="en-US" dirty="0"/>
              <a:t> je </a:t>
            </a:r>
            <a:r>
              <a:rPr lang="en-US" dirty="0" err="1"/>
              <a:t>lahko</a:t>
            </a:r>
            <a:r>
              <a:rPr lang="en-US" dirty="0"/>
              <a:t> </a:t>
            </a:r>
            <a:r>
              <a:rPr lang="en-US" dirty="0" err="1"/>
              <a:t>izpostavljena</a:t>
            </a:r>
            <a:r>
              <a:rPr lang="en-US" dirty="0"/>
              <a:t> </a:t>
            </a:r>
            <a:r>
              <a:rPr lang="en-US" dirty="0" err="1"/>
              <a:t>drugačnim</a:t>
            </a:r>
            <a:r>
              <a:rPr lang="en-US" dirty="0"/>
              <a:t> </a:t>
            </a:r>
            <a:r>
              <a:rPr lang="en-US" dirty="0" err="1"/>
              <a:t>tveganjem</a:t>
            </a:r>
            <a:r>
              <a:rPr lang="en-US" dirty="0"/>
              <a:t> </a:t>
            </a:r>
            <a:r>
              <a:rPr lang="en-US" dirty="0" err="1"/>
              <a:t>kot</a:t>
            </a:r>
            <a:r>
              <a:rPr lang="en-US" dirty="0"/>
              <a:t> </a:t>
            </a:r>
            <a:r>
              <a:rPr lang="en-US" dirty="0" err="1"/>
              <a:t>deček</a:t>
            </a:r>
            <a:r>
              <a:rPr lang="en-US" dirty="0"/>
              <a:t>.</a:t>
            </a:r>
            <a:endParaRPr lang="sl-SI" dirty="0"/>
          </a:p>
          <a:p>
            <a:r>
              <a:rPr lang="en-US" dirty="0"/>
              <a:t>Pri </a:t>
            </a:r>
            <a:r>
              <a:rPr lang="en-US" dirty="0" err="1"/>
              <a:t>načrtovanju</a:t>
            </a:r>
            <a:r>
              <a:rPr lang="en-US" dirty="0"/>
              <a:t> </a:t>
            </a:r>
            <a:r>
              <a:rPr lang="en-US" dirty="0" err="1"/>
              <a:t>pomoči</a:t>
            </a:r>
            <a:r>
              <a:rPr lang="en-US" dirty="0"/>
              <a:t> je </a:t>
            </a:r>
            <a:r>
              <a:rPr lang="en-US" dirty="0" err="1"/>
              <a:t>nujno</a:t>
            </a:r>
            <a:r>
              <a:rPr lang="en-US" dirty="0"/>
              <a:t> </a:t>
            </a:r>
            <a:r>
              <a:rPr lang="en-US" dirty="0" err="1"/>
              <a:t>gledati</a:t>
            </a:r>
            <a:r>
              <a:rPr lang="en-US" dirty="0"/>
              <a:t> </a:t>
            </a:r>
            <a:r>
              <a:rPr lang="en-US" b="1" dirty="0" err="1"/>
              <a:t>celotno</a:t>
            </a:r>
            <a:r>
              <a:rPr lang="en-US" b="1" dirty="0"/>
              <a:t> </a:t>
            </a:r>
            <a:r>
              <a:rPr lang="en-US" b="1" dirty="0" err="1"/>
              <a:t>sliko</a:t>
            </a:r>
            <a:r>
              <a:rPr lang="en-US" dirty="0"/>
              <a:t>, ne le </a:t>
            </a:r>
            <a:r>
              <a:rPr lang="en-US" dirty="0" err="1"/>
              <a:t>posamezne</a:t>
            </a:r>
            <a:r>
              <a:rPr lang="en-US" dirty="0"/>
              <a:t> </a:t>
            </a:r>
            <a:r>
              <a:rPr lang="en-US" dirty="0" err="1"/>
              <a:t>okoliščine</a:t>
            </a:r>
            <a:r>
              <a:rPr lang="en-US" dirty="0"/>
              <a:t>.</a:t>
            </a:r>
            <a:endParaRPr lang="sl-SI" dirty="0"/>
          </a:p>
          <a:p>
            <a:r>
              <a:rPr lang="en-US" b="1" dirty="0" err="1"/>
              <a:t>Intersekcionalni</a:t>
            </a:r>
            <a:r>
              <a:rPr lang="en-US" b="1" dirty="0"/>
              <a:t> </a:t>
            </a:r>
            <a:r>
              <a:rPr lang="en-US" b="1" dirty="0" err="1"/>
              <a:t>pristop</a:t>
            </a:r>
            <a:r>
              <a:rPr lang="en-US" b="1" dirty="0"/>
              <a:t> </a:t>
            </a:r>
            <a:r>
              <a:rPr lang="en-US" dirty="0" err="1"/>
              <a:t>omogoča</a:t>
            </a:r>
            <a:r>
              <a:rPr lang="en-US" dirty="0"/>
              <a:t> </a:t>
            </a:r>
            <a:r>
              <a:rPr lang="en-US" dirty="0" err="1"/>
              <a:t>bolj</a:t>
            </a:r>
            <a:r>
              <a:rPr lang="en-US" dirty="0"/>
              <a:t> </a:t>
            </a:r>
            <a:r>
              <a:rPr lang="en-US" dirty="0" err="1"/>
              <a:t>ciljno</a:t>
            </a:r>
            <a:r>
              <a:rPr lang="en-US" dirty="0"/>
              <a:t> </a:t>
            </a:r>
            <a:r>
              <a:rPr lang="en-US" dirty="0" err="1"/>
              <a:t>usmerjene</a:t>
            </a:r>
            <a:r>
              <a:rPr lang="en-US" dirty="0"/>
              <a:t> in </a:t>
            </a:r>
            <a:r>
              <a:rPr lang="en-US" dirty="0" err="1"/>
              <a:t>pravične</a:t>
            </a:r>
            <a:r>
              <a:rPr lang="en-US" dirty="0"/>
              <a:t> </a:t>
            </a:r>
            <a:r>
              <a:rPr lang="en-US" dirty="0" err="1"/>
              <a:t>rešitve</a:t>
            </a:r>
            <a:r>
              <a:rPr lang="en-US" dirty="0"/>
              <a:t> </a:t>
            </a:r>
            <a:r>
              <a:rPr lang="en-US" dirty="0" err="1"/>
              <a:t>ter</a:t>
            </a:r>
            <a:r>
              <a:rPr lang="en-US" dirty="0"/>
              <a:t> </a:t>
            </a:r>
            <a:r>
              <a:rPr lang="en-US" dirty="0" err="1"/>
              <a:t>preprečuje</a:t>
            </a:r>
            <a:r>
              <a:rPr lang="en-US" dirty="0"/>
              <a:t>, da bi </a:t>
            </a:r>
            <a:r>
              <a:rPr lang="en-US" dirty="0" err="1"/>
              <a:t>bila</a:t>
            </a:r>
            <a:r>
              <a:rPr lang="en-US" dirty="0"/>
              <a:t> </a:t>
            </a:r>
            <a:r>
              <a:rPr lang="en-US" dirty="0" err="1"/>
              <a:t>kakšna</a:t>
            </a:r>
            <a:r>
              <a:rPr lang="en-US" dirty="0"/>
              <a:t> </a:t>
            </a:r>
            <a:r>
              <a:rPr lang="en-US" dirty="0" err="1"/>
              <a:t>potreba</a:t>
            </a:r>
            <a:r>
              <a:rPr lang="en-US" dirty="0"/>
              <a:t> </a:t>
            </a:r>
            <a:r>
              <a:rPr lang="en-US" dirty="0" err="1"/>
              <a:t>spregledana</a:t>
            </a:r>
            <a:r>
              <a:rPr lang="en-US" dirty="0"/>
              <a:t>.</a:t>
            </a:r>
          </a:p>
        </p:txBody>
      </p:sp>
    </p:spTree>
    <p:extLst>
      <p:ext uri="{BB962C8B-B14F-4D97-AF65-F5344CB8AC3E}">
        <p14:creationId xmlns:p14="http://schemas.microsoft.com/office/powerpoint/2010/main" val="199659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sl-SI" dirty="0"/>
            </a:br>
            <a:br>
              <a:rPr lang="sl-SI" dirty="0"/>
            </a:br>
            <a:br>
              <a:rPr lang="sl-SI" dirty="0"/>
            </a:br>
            <a:r>
              <a:rPr lang="sl-SI" dirty="0"/>
              <a:t>Postopki ugotavljanja in določanja največje otrokove koristi (BIA, BIP &amp; BID)</a:t>
            </a:r>
            <a:endParaRPr lang="en-GB" dirty="0"/>
          </a:p>
        </p:txBody>
      </p:sp>
    </p:spTree>
    <p:extLst>
      <p:ext uri="{BB962C8B-B14F-4D97-AF65-F5344CB8AC3E}">
        <p14:creationId xmlns:p14="http://schemas.microsoft.com/office/powerpoint/2010/main" val="113996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5DB1-0DB8-484A-84CA-96C9E850F557}"/>
              </a:ext>
            </a:extLst>
          </p:cNvPr>
          <p:cNvSpPr>
            <a:spLocks noGrp="1"/>
          </p:cNvSpPr>
          <p:nvPr>
            <p:ph type="title"/>
          </p:nvPr>
        </p:nvSpPr>
        <p:spPr>
          <a:xfrm>
            <a:off x="209034" y="107004"/>
            <a:ext cx="4362966" cy="972789"/>
          </a:xfrm>
        </p:spPr>
        <p:txBody>
          <a:bodyPr anchor="b">
            <a:normAutofit/>
          </a:bodyPr>
          <a:lstStyle/>
          <a:p>
            <a:r>
              <a:rPr lang="en-US" dirty="0" err="1"/>
              <a:t>Smernice</a:t>
            </a:r>
            <a:r>
              <a:rPr lang="en-US" dirty="0"/>
              <a:t> UNHCR</a:t>
            </a:r>
          </a:p>
        </p:txBody>
      </p:sp>
      <p:sp>
        <p:nvSpPr>
          <p:cNvPr id="7" name="Content Placeholder 6">
            <a:extLst>
              <a:ext uri="{FF2B5EF4-FFF2-40B4-BE49-F238E27FC236}">
                <a16:creationId xmlns:a16="http://schemas.microsoft.com/office/drawing/2014/main" id="{44AEDEDA-6DA8-D347-88E7-3EE4C3192A82}"/>
              </a:ext>
            </a:extLst>
          </p:cNvPr>
          <p:cNvSpPr>
            <a:spLocks noGrp="1"/>
          </p:cNvSpPr>
          <p:nvPr>
            <p:ph sz="half" idx="1"/>
          </p:nvPr>
        </p:nvSpPr>
        <p:spPr>
          <a:xfrm>
            <a:off x="209034" y="1491341"/>
            <a:ext cx="4946440" cy="3307081"/>
          </a:xfrm>
        </p:spPr>
        <p:txBody>
          <a:bodyPr>
            <a:normAutofit fontScale="92500" lnSpcReduction="10000"/>
          </a:bodyPr>
          <a:lstStyle/>
          <a:p>
            <a:pPr>
              <a:spcBef>
                <a:spcPts val="1000"/>
              </a:spcBef>
            </a:pPr>
            <a:r>
              <a:rPr lang="sl-SI" sz="1800" dirty="0"/>
              <a:t>So</a:t>
            </a:r>
            <a:r>
              <a:rPr lang="en-GB" sz="1800" dirty="0"/>
              <a:t> </a:t>
            </a:r>
            <a:r>
              <a:rPr lang="en-GB" sz="1800" b="1" dirty="0" err="1"/>
              <a:t>okvir</a:t>
            </a:r>
            <a:r>
              <a:rPr lang="en-GB" sz="1800" dirty="0"/>
              <a:t> </a:t>
            </a:r>
            <a:r>
              <a:rPr lang="sl-SI" sz="1800" dirty="0"/>
              <a:t>za vodenje primerov varstva in zaščite otrok, kjer obstaja povečano tveganje in ga je razvil UNHCR.</a:t>
            </a:r>
          </a:p>
          <a:p>
            <a:pPr>
              <a:spcBef>
                <a:spcPts val="1000"/>
              </a:spcBef>
            </a:pPr>
            <a:r>
              <a:rPr lang="sl-SI" sz="1800" dirty="0"/>
              <a:t>Smernice </a:t>
            </a:r>
            <a:r>
              <a:rPr lang="sl-SI" sz="1800" b="1" dirty="0"/>
              <a:t>dopolnjujejo nacionalne sisteme </a:t>
            </a:r>
            <a:r>
              <a:rPr lang="sl-SI" sz="1800" dirty="0"/>
              <a:t>varstva in zaščite otrok. </a:t>
            </a:r>
          </a:p>
          <a:p>
            <a:pPr>
              <a:spcBef>
                <a:spcPts val="1000"/>
              </a:spcBef>
            </a:pPr>
            <a:r>
              <a:rPr lang="sl-SI" sz="1800" dirty="0"/>
              <a:t>Smernice so povezane z </a:t>
            </a:r>
            <a:r>
              <a:rPr lang="sl-SI" sz="1800" b="1" dirty="0"/>
              <a:t>vodenjem primerov zaščite beguncev</a:t>
            </a:r>
            <a:r>
              <a:rPr lang="sl-SI" sz="1800" dirty="0"/>
              <a:t>, ki so v mandatu UNHCR.</a:t>
            </a:r>
          </a:p>
          <a:p>
            <a:pPr>
              <a:spcBef>
                <a:spcPts val="1000"/>
              </a:spcBef>
            </a:pPr>
            <a:r>
              <a:rPr lang="sl-SI" sz="1800" dirty="0"/>
              <a:t>Ugotavljanje največje otrokove koristi (</a:t>
            </a:r>
            <a:r>
              <a:rPr lang="en-GB" sz="1800" b="1" dirty="0"/>
              <a:t>Best Interests Determination</a:t>
            </a:r>
            <a:r>
              <a:rPr lang="sl-SI" sz="1800" b="1" dirty="0"/>
              <a:t> – BID</a:t>
            </a:r>
            <a:r>
              <a:rPr lang="sl-SI" sz="1800" dirty="0"/>
              <a:t>) v specifičnih situacijah je del postopka določanja največje koristi otrok </a:t>
            </a:r>
            <a:r>
              <a:rPr lang="sl-SI" sz="1800" b="1" dirty="0" err="1"/>
              <a:t>Best</a:t>
            </a:r>
            <a:r>
              <a:rPr lang="sl-SI" sz="1800" b="1" dirty="0"/>
              <a:t> </a:t>
            </a:r>
            <a:r>
              <a:rPr lang="sl-SI" sz="1800" b="1" dirty="0" err="1"/>
              <a:t>Interest</a:t>
            </a:r>
            <a:r>
              <a:rPr lang="sl-SI" sz="1800" b="1" dirty="0"/>
              <a:t> Procedure – </a:t>
            </a:r>
            <a:r>
              <a:rPr lang="en-GB" sz="1800" b="1" dirty="0"/>
              <a:t>BIP</a:t>
            </a:r>
            <a:r>
              <a:rPr lang="sl-SI" sz="1800" dirty="0"/>
              <a:t>).</a:t>
            </a:r>
            <a:endParaRPr lang="en-GB" sz="1800" dirty="0"/>
          </a:p>
          <a:p>
            <a:pPr>
              <a:spcBef>
                <a:spcPts val="1000"/>
              </a:spcBef>
            </a:pPr>
            <a:endParaRPr lang="en-GB" sz="1800" dirty="0"/>
          </a:p>
        </p:txBody>
      </p:sp>
      <p:pic>
        <p:nvPicPr>
          <p:cNvPr id="10" name="Slika 9">
            <a:extLst>
              <a:ext uri="{FF2B5EF4-FFF2-40B4-BE49-F238E27FC236}">
                <a16:creationId xmlns:a16="http://schemas.microsoft.com/office/drawing/2014/main" id="{75A46E98-9270-A654-FC90-A91AFCD6B524}"/>
              </a:ext>
            </a:extLst>
          </p:cNvPr>
          <p:cNvPicPr>
            <a:picLocks noChangeAspect="1"/>
          </p:cNvPicPr>
          <p:nvPr/>
        </p:nvPicPr>
        <p:blipFill>
          <a:blip r:embed="rId3"/>
          <a:stretch>
            <a:fillRect/>
          </a:stretch>
        </p:blipFill>
        <p:spPr>
          <a:xfrm>
            <a:off x="5370469" y="20459"/>
            <a:ext cx="3773531" cy="5143500"/>
          </a:xfrm>
          <a:prstGeom prst="rect">
            <a:avLst/>
          </a:prstGeom>
        </p:spPr>
      </p:pic>
      <p:pic>
        <p:nvPicPr>
          <p:cNvPr id="8" name="Slika 7">
            <a:extLst>
              <a:ext uri="{FF2B5EF4-FFF2-40B4-BE49-F238E27FC236}">
                <a16:creationId xmlns:a16="http://schemas.microsoft.com/office/drawing/2014/main" id="{96A6CC6B-0C74-C57B-8891-4A7E377FE34E}"/>
              </a:ext>
            </a:extLst>
          </p:cNvPr>
          <p:cNvPicPr>
            <a:picLocks noChangeAspect="1"/>
          </p:cNvPicPr>
          <p:nvPr/>
        </p:nvPicPr>
        <p:blipFill>
          <a:blip r:embed="rId4"/>
          <a:stretch>
            <a:fillRect/>
          </a:stretch>
        </p:blipFill>
        <p:spPr>
          <a:xfrm>
            <a:off x="6554289" y="1889264"/>
            <a:ext cx="1405890" cy="1405890"/>
          </a:xfrm>
          <a:prstGeom prst="rect">
            <a:avLst/>
          </a:prstGeom>
        </p:spPr>
      </p:pic>
    </p:spTree>
    <p:extLst>
      <p:ext uri="{BB962C8B-B14F-4D97-AF65-F5344CB8AC3E}">
        <p14:creationId xmlns:p14="http://schemas.microsoft.com/office/powerpoint/2010/main" val="142968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00C26199-9FF5-AD88-2DA0-A7D8EEF40646}"/>
              </a:ext>
            </a:extLst>
          </p:cNvPr>
          <p:cNvPicPr>
            <a:picLocks noChangeAspect="1"/>
          </p:cNvPicPr>
          <p:nvPr/>
        </p:nvPicPr>
        <p:blipFill>
          <a:blip r:embed="rId3"/>
          <a:stretch>
            <a:fillRect/>
          </a:stretch>
        </p:blipFill>
        <p:spPr>
          <a:xfrm>
            <a:off x="180654" y="233136"/>
            <a:ext cx="3368458" cy="4786378"/>
          </a:xfrm>
          <a:prstGeom prst="rect">
            <a:avLst/>
          </a:prstGeom>
        </p:spPr>
      </p:pic>
      <p:pic>
        <p:nvPicPr>
          <p:cNvPr id="3" name="Slika 2">
            <a:extLst>
              <a:ext uri="{FF2B5EF4-FFF2-40B4-BE49-F238E27FC236}">
                <a16:creationId xmlns:a16="http://schemas.microsoft.com/office/drawing/2014/main" id="{96098EA7-F76D-25ED-7854-0AF57F289BFA}"/>
              </a:ext>
            </a:extLst>
          </p:cNvPr>
          <p:cNvPicPr>
            <a:picLocks noChangeAspect="1"/>
          </p:cNvPicPr>
          <p:nvPr/>
        </p:nvPicPr>
        <p:blipFill>
          <a:blip r:embed="rId4"/>
          <a:stretch>
            <a:fillRect/>
          </a:stretch>
        </p:blipFill>
        <p:spPr>
          <a:xfrm>
            <a:off x="5234940" y="1073467"/>
            <a:ext cx="2996565" cy="2996565"/>
          </a:xfrm>
          <a:prstGeom prst="rect">
            <a:avLst/>
          </a:prstGeom>
        </p:spPr>
      </p:pic>
    </p:spTree>
    <p:extLst>
      <p:ext uri="{BB962C8B-B14F-4D97-AF65-F5344CB8AC3E}">
        <p14:creationId xmlns:p14="http://schemas.microsoft.com/office/powerpoint/2010/main" val="416168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B5A06C-7C8C-E9C7-0B5A-EBE906466524}"/>
              </a:ext>
            </a:extLst>
          </p:cNvPr>
          <p:cNvSpPr>
            <a:spLocks noGrp="1"/>
          </p:cNvSpPr>
          <p:nvPr>
            <p:ph type="title"/>
          </p:nvPr>
        </p:nvSpPr>
        <p:spPr>
          <a:xfrm>
            <a:off x="209034" y="204348"/>
            <a:ext cx="8713090" cy="570715"/>
          </a:xfrm>
        </p:spPr>
        <p:txBody>
          <a:bodyPr/>
          <a:lstStyle/>
          <a:p>
            <a:r>
              <a:rPr lang="sl-SI" dirty="0"/>
              <a:t>Temeljni pojmi</a:t>
            </a:r>
            <a:endParaRPr lang="en-US" dirty="0"/>
          </a:p>
        </p:txBody>
      </p:sp>
      <p:sp>
        <p:nvSpPr>
          <p:cNvPr id="3" name="Označba mesta vsebine 2">
            <a:extLst>
              <a:ext uri="{FF2B5EF4-FFF2-40B4-BE49-F238E27FC236}">
                <a16:creationId xmlns:a16="http://schemas.microsoft.com/office/drawing/2014/main" id="{EE46B53D-05BA-B588-1BF6-2C76EA573247}"/>
              </a:ext>
            </a:extLst>
          </p:cNvPr>
          <p:cNvSpPr>
            <a:spLocks noGrp="1"/>
          </p:cNvSpPr>
          <p:nvPr>
            <p:ph idx="1"/>
          </p:nvPr>
        </p:nvSpPr>
        <p:spPr>
          <a:xfrm>
            <a:off x="209034" y="775063"/>
            <a:ext cx="8713090" cy="4164089"/>
          </a:xfrm>
        </p:spPr>
        <p:txBody>
          <a:bodyPr>
            <a:noAutofit/>
          </a:bodyPr>
          <a:lstStyle/>
          <a:p>
            <a:r>
              <a:rPr lang="sl-SI" sz="1600" b="1" dirty="0">
                <a:solidFill>
                  <a:schemeClr val="accent1">
                    <a:lumMod val="75000"/>
                  </a:schemeClr>
                </a:solidFill>
              </a:rPr>
              <a:t>Načelo največje otrokove koristi: </a:t>
            </a:r>
            <a:r>
              <a:rPr lang="sl-SI" sz="1600" dirty="0"/>
              <a:t>zahteva, da države vzpostavijo </a:t>
            </a:r>
            <a:r>
              <a:rPr lang="sl-SI" sz="1600" dirty="0">
                <a:solidFill>
                  <a:srgbClr val="FF0000"/>
                </a:solidFill>
              </a:rPr>
              <a:t>postopke in/ali mehanizme</a:t>
            </a:r>
            <a:r>
              <a:rPr lang="sl-SI" sz="1600" dirty="0"/>
              <a:t>, s katerimi ocenijo in določijo največjo korist vseh otrok, ki sodijo v njihovo pravno pristojnost, ne glede na skrbništvo ali pravni status otroka.</a:t>
            </a:r>
          </a:p>
          <a:p>
            <a:r>
              <a:rPr lang="sl-SI" sz="1600" b="1" dirty="0">
                <a:solidFill>
                  <a:schemeClr val="accent1">
                    <a:lumMod val="75000"/>
                  </a:schemeClr>
                </a:solidFill>
              </a:rPr>
              <a:t>BID (</a:t>
            </a:r>
            <a:r>
              <a:rPr lang="sl-SI" sz="1600" b="1" i="1" dirty="0" err="1">
                <a:solidFill>
                  <a:schemeClr val="accent1">
                    <a:lumMod val="75000"/>
                  </a:schemeClr>
                </a:solidFill>
              </a:rPr>
              <a:t>Best</a:t>
            </a:r>
            <a:r>
              <a:rPr lang="sl-SI" sz="1600" b="1" i="1" dirty="0">
                <a:solidFill>
                  <a:schemeClr val="accent1">
                    <a:lumMod val="75000"/>
                  </a:schemeClr>
                </a:solidFill>
              </a:rPr>
              <a:t> </a:t>
            </a:r>
            <a:r>
              <a:rPr lang="sl-SI" sz="1600" b="1" i="1" dirty="0" err="1">
                <a:solidFill>
                  <a:schemeClr val="accent1">
                    <a:lumMod val="75000"/>
                  </a:schemeClr>
                </a:solidFill>
              </a:rPr>
              <a:t>Interest</a:t>
            </a:r>
            <a:r>
              <a:rPr lang="sl-SI" sz="1600" b="1" i="1" dirty="0">
                <a:solidFill>
                  <a:schemeClr val="accent1">
                    <a:lumMod val="75000"/>
                  </a:schemeClr>
                </a:solidFill>
              </a:rPr>
              <a:t> </a:t>
            </a:r>
            <a:r>
              <a:rPr lang="sl-SI" sz="1600" b="1" i="1" dirty="0" err="1">
                <a:solidFill>
                  <a:schemeClr val="accent1">
                    <a:lumMod val="75000"/>
                  </a:schemeClr>
                </a:solidFill>
              </a:rPr>
              <a:t>Determination</a:t>
            </a:r>
            <a:r>
              <a:rPr lang="sl-SI" sz="1600" b="1" dirty="0">
                <a:solidFill>
                  <a:schemeClr val="accent1">
                    <a:lumMod val="75000"/>
                  </a:schemeClr>
                </a:solidFill>
              </a:rPr>
              <a:t>) ali ugotavljanje največje otrokove koristi: </a:t>
            </a:r>
            <a:r>
              <a:rPr lang="sl-SI" sz="1600" dirty="0">
                <a:solidFill>
                  <a:srgbClr val="FF0000"/>
                </a:solidFill>
              </a:rPr>
              <a:t>formalni postopek</a:t>
            </a:r>
            <a:r>
              <a:rPr lang="sl-SI" sz="1600" dirty="0"/>
              <a:t> ugotavljanja največje otrokove koristi, ki ima stroge postopkovne zaščitne ukrepe, namenjene ugotavljanju otrokovih koristi pri sprejemanju posebej pomembnih odločitev, ki vplivajo na otroka. Omogočati mora ustrezno sodelovanje otrok brez diskriminacije, vključevati nosilce odločanja z ustreznimi strokovnimi znanji in uravnotežiti vse pomembne dejavnike, da se oceni in določi najboljša možnost. BID se izvaja za posamezne </a:t>
            </a:r>
            <a:r>
              <a:rPr lang="sl-SI" sz="1600" dirty="0">
                <a:solidFill>
                  <a:srgbClr val="FF0000"/>
                </a:solidFill>
              </a:rPr>
              <a:t>ogrožene otroke, </a:t>
            </a:r>
            <a:r>
              <a:rPr lang="sl-SI" sz="1600" dirty="0"/>
              <a:t>ki potrebujejo ciljno usmerjeno, strukturirano, sistematično, trajno in usklajeno podporo. Zagotavlja, da so odločitve in ukrepi, namenjeni obravnavi tveganj in potreb za zaščito otrok, v njihovo največjo korist.</a:t>
            </a:r>
          </a:p>
          <a:p>
            <a:r>
              <a:rPr lang="sl-SI" sz="1600" b="1" dirty="0">
                <a:solidFill>
                  <a:schemeClr val="accent1">
                    <a:lumMod val="75000"/>
                  </a:schemeClr>
                </a:solidFill>
              </a:rPr>
              <a:t>BIP (</a:t>
            </a:r>
            <a:r>
              <a:rPr lang="sl-SI" sz="1600" b="1" i="1" dirty="0" err="1">
                <a:solidFill>
                  <a:schemeClr val="accent1">
                    <a:lumMod val="75000"/>
                  </a:schemeClr>
                </a:solidFill>
              </a:rPr>
              <a:t>Best</a:t>
            </a:r>
            <a:r>
              <a:rPr lang="sl-SI" sz="1600" b="1" i="1" dirty="0">
                <a:solidFill>
                  <a:schemeClr val="accent1">
                    <a:lumMod val="75000"/>
                  </a:schemeClr>
                </a:solidFill>
              </a:rPr>
              <a:t> </a:t>
            </a:r>
            <a:r>
              <a:rPr lang="sl-SI" sz="1600" b="1" i="1" dirty="0" err="1">
                <a:solidFill>
                  <a:schemeClr val="accent1">
                    <a:lumMod val="75000"/>
                  </a:schemeClr>
                </a:solidFill>
              </a:rPr>
              <a:t>Interest</a:t>
            </a:r>
            <a:r>
              <a:rPr lang="sl-SI" sz="1600" b="1" i="1" dirty="0">
                <a:solidFill>
                  <a:schemeClr val="accent1">
                    <a:lumMod val="75000"/>
                  </a:schemeClr>
                </a:solidFill>
              </a:rPr>
              <a:t> Procedure</a:t>
            </a:r>
            <a:r>
              <a:rPr lang="sl-SI" sz="1600" b="1" dirty="0">
                <a:solidFill>
                  <a:schemeClr val="accent1">
                    <a:lumMod val="75000"/>
                  </a:schemeClr>
                </a:solidFill>
              </a:rPr>
              <a:t>) ali postopek ugotavljanja in določanja največje otrokove koristi: </a:t>
            </a:r>
            <a:r>
              <a:rPr lang="sl-SI" sz="1600" dirty="0">
                <a:solidFill>
                  <a:srgbClr val="FF0000"/>
                </a:solidFill>
              </a:rPr>
              <a:t>formalni</a:t>
            </a:r>
            <a:r>
              <a:rPr lang="sl-SI" sz="1600" b="1" dirty="0">
                <a:solidFill>
                  <a:srgbClr val="FF0000"/>
                </a:solidFill>
              </a:rPr>
              <a:t> </a:t>
            </a:r>
            <a:r>
              <a:rPr lang="sl-SI" sz="1600" dirty="0">
                <a:solidFill>
                  <a:srgbClr val="FF0000"/>
                </a:solidFill>
              </a:rPr>
              <a:t>postopek </a:t>
            </a:r>
            <a:r>
              <a:rPr lang="sl-SI" sz="1600" dirty="0"/>
              <a:t>vodenja primerov za zagotavljanje zaščite otrok.</a:t>
            </a:r>
          </a:p>
          <a:p>
            <a:r>
              <a:rPr lang="sl-SI" sz="1600" b="1" dirty="0">
                <a:solidFill>
                  <a:schemeClr val="accent1">
                    <a:lumMod val="75000"/>
                  </a:schemeClr>
                </a:solidFill>
              </a:rPr>
              <a:t>BIA (</a:t>
            </a:r>
            <a:r>
              <a:rPr lang="sl-SI" sz="1600" b="1" i="1" dirty="0" err="1">
                <a:solidFill>
                  <a:schemeClr val="accent1">
                    <a:lumMod val="75000"/>
                  </a:schemeClr>
                </a:solidFill>
              </a:rPr>
              <a:t>Best</a:t>
            </a:r>
            <a:r>
              <a:rPr lang="sl-SI" sz="1600" b="1" i="1" dirty="0">
                <a:solidFill>
                  <a:schemeClr val="accent1">
                    <a:lumMod val="75000"/>
                  </a:schemeClr>
                </a:solidFill>
              </a:rPr>
              <a:t> </a:t>
            </a:r>
            <a:r>
              <a:rPr lang="sl-SI" sz="1600" b="1" i="1" dirty="0" err="1">
                <a:solidFill>
                  <a:schemeClr val="accent1">
                    <a:lumMod val="75000"/>
                  </a:schemeClr>
                </a:solidFill>
              </a:rPr>
              <a:t>Interest</a:t>
            </a:r>
            <a:r>
              <a:rPr lang="sl-SI" sz="1600" b="1" i="1" dirty="0">
                <a:solidFill>
                  <a:schemeClr val="accent1">
                    <a:lumMod val="75000"/>
                  </a:schemeClr>
                </a:solidFill>
              </a:rPr>
              <a:t> </a:t>
            </a:r>
            <a:r>
              <a:rPr lang="sl-SI" sz="1600" b="1" i="1" dirty="0" err="1">
                <a:solidFill>
                  <a:schemeClr val="accent1">
                    <a:lumMod val="75000"/>
                  </a:schemeClr>
                </a:solidFill>
              </a:rPr>
              <a:t>Assessment</a:t>
            </a:r>
            <a:r>
              <a:rPr lang="sl-SI" sz="1600" b="1" dirty="0">
                <a:solidFill>
                  <a:schemeClr val="accent1">
                    <a:lumMod val="75000"/>
                  </a:schemeClr>
                </a:solidFill>
              </a:rPr>
              <a:t>) ali ocena največje otrokove koristi: </a:t>
            </a:r>
            <a:r>
              <a:rPr lang="pl-PL" sz="1600" dirty="0"/>
              <a:t>se nanaša na drugega od šestih </a:t>
            </a:r>
            <a:r>
              <a:rPr lang="pl-PL" sz="1600" dirty="0">
                <a:solidFill>
                  <a:srgbClr val="FF0000"/>
                </a:solidFill>
              </a:rPr>
              <a:t>korakov</a:t>
            </a:r>
            <a:r>
              <a:rPr lang="pl-PL" sz="1600" dirty="0"/>
              <a:t> postopka BIP</a:t>
            </a:r>
            <a:endParaRPr lang="sl-SI" sz="1600" dirty="0"/>
          </a:p>
        </p:txBody>
      </p:sp>
      <p:pic>
        <p:nvPicPr>
          <p:cNvPr id="6" name="Grafika 5" descr="Right pointing backhand index with solid fill">
            <a:extLst>
              <a:ext uri="{FF2B5EF4-FFF2-40B4-BE49-F238E27FC236}">
                <a16:creationId xmlns:a16="http://schemas.microsoft.com/office/drawing/2014/main" id="{FA4C6E9C-E734-3C91-171B-C60F54828D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7" y="3884730"/>
            <a:ext cx="599463" cy="599463"/>
          </a:xfrm>
          <a:prstGeom prst="rect">
            <a:avLst/>
          </a:prstGeom>
        </p:spPr>
      </p:pic>
    </p:spTree>
    <p:extLst>
      <p:ext uri="{BB962C8B-B14F-4D97-AF65-F5344CB8AC3E}">
        <p14:creationId xmlns:p14="http://schemas.microsoft.com/office/powerpoint/2010/main" val="170593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97C263-2242-477C-95B7-DDC403FE67CE}"/>
              </a:ext>
            </a:extLst>
          </p:cNvPr>
          <p:cNvSpPr txBox="1">
            <a:spLocks/>
          </p:cNvSpPr>
          <p:nvPr/>
        </p:nvSpPr>
        <p:spPr>
          <a:xfrm>
            <a:off x="359569" y="480121"/>
            <a:ext cx="9157656" cy="968351"/>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sz="3600" b="1" kern="1200">
                <a:solidFill>
                  <a:schemeClr val="accent1"/>
                </a:solidFill>
                <a:latin typeface="Lato Heavy" panose="020F0502020204030203" pitchFamily="34" charset="0"/>
                <a:ea typeface="Lato Heavy" panose="020F0502020204030203" pitchFamily="34" charset="0"/>
                <a:cs typeface="Lato Heavy" panose="020F0502020204030203" pitchFamily="34" charset="0"/>
              </a:defRPr>
            </a:lvl1pPr>
          </a:lstStyle>
          <a:p>
            <a:r>
              <a:rPr lang="sl-SI" sz="3000" dirty="0">
                <a:solidFill>
                  <a:srgbClr val="0070C0"/>
                </a:solidFill>
                <a:latin typeface="Arial" panose="020B0604020202020204" pitchFamily="34" charset="0"/>
                <a:cs typeface="Arial" panose="020B0604020202020204" pitchFamily="34" charset="0"/>
              </a:rPr>
              <a:t>Vodilna načela </a:t>
            </a:r>
            <a:r>
              <a:rPr lang="en-US" sz="3000" dirty="0">
                <a:solidFill>
                  <a:srgbClr val="0070C0"/>
                </a:solidFill>
                <a:latin typeface="Arial" panose="020B0604020202020204" pitchFamily="34" charset="0"/>
                <a:cs typeface="Arial" panose="020B0604020202020204" pitchFamily="34" charset="0"/>
              </a:rPr>
              <a:t>BIP</a:t>
            </a:r>
          </a:p>
        </p:txBody>
      </p:sp>
      <p:sp>
        <p:nvSpPr>
          <p:cNvPr id="6" name="Rectangle 5">
            <a:extLst>
              <a:ext uri="{FF2B5EF4-FFF2-40B4-BE49-F238E27FC236}">
                <a16:creationId xmlns:a16="http://schemas.microsoft.com/office/drawing/2014/main" id="{72FEB40E-D737-4006-AB45-9E5FA5E7627F}"/>
              </a:ext>
            </a:extLst>
          </p:cNvPr>
          <p:cNvSpPr/>
          <p:nvPr/>
        </p:nvSpPr>
        <p:spPr>
          <a:xfrm>
            <a:off x="975347" y="1242107"/>
            <a:ext cx="7344069" cy="3531736"/>
          </a:xfrm>
          <a:prstGeom prst="rect">
            <a:avLst/>
          </a:prstGeom>
        </p:spPr>
        <p:txBody>
          <a:bodyPr wrap="square" lIns="68580" tIns="34290" rIns="68580" bIns="34290" anchor="t">
            <a:spAutoFit/>
          </a:bodyPr>
          <a:lstStyle/>
          <a:p>
            <a:pPr marL="342900" indent="-342900">
              <a:buClr>
                <a:srgbClr val="0070C0"/>
              </a:buClr>
              <a:buFont typeface="Wingdings" panose="05000000000000000000" pitchFamily="2" charset="2"/>
              <a:buChar char="q"/>
            </a:pPr>
            <a:r>
              <a:rPr lang="sl-SI" sz="2250" dirty="0">
                <a:latin typeface="Arial" panose="020B0604020202020204" pitchFamily="34" charset="0"/>
                <a:cs typeface="Arial" panose="020B0604020202020204" pitchFamily="34" charset="0"/>
              </a:rPr>
              <a:t>Načelo največje otrokove </a:t>
            </a:r>
            <a:r>
              <a:rPr lang="sl-SI" sz="2250" b="1" dirty="0">
                <a:latin typeface="Arial" panose="020B0604020202020204" pitchFamily="34" charset="0"/>
                <a:cs typeface="Arial" panose="020B0604020202020204" pitchFamily="34" charset="0"/>
              </a:rPr>
              <a:t>koristi</a:t>
            </a:r>
            <a:endParaRPr lang="en-US" sz="2250" b="1" dirty="0">
              <a:latin typeface="Arial" panose="020B0604020202020204" pitchFamily="34" charset="0"/>
              <a:cs typeface="Arial" panose="020B0604020202020204" pitchFamily="34" charset="0"/>
            </a:endParaRPr>
          </a:p>
          <a:p>
            <a:pPr marL="342900" indent="-342900">
              <a:buClr>
                <a:srgbClr val="0070C0"/>
              </a:buClr>
              <a:buFont typeface="Wingdings" panose="05000000000000000000" pitchFamily="2" charset="2"/>
              <a:buChar char="q"/>
            </a:pPr>
            <a:r>
              <a:rPr lang="sl-SI" sz="2250" b="1" dirty="0">
                <a:latin typeface="Arial" panose="020B0604020202020204" pitchFamily="34" charset="0"/>
                <a:cs typeface="Arial" panose="020B0604020202020204" pitchFamily="34" charset="0"/>
              </a:rPr>
              <a:t>Odgovornost</a:t>
            </a:r>
            <a:r>
              <a:rPr lang="sl-SI" sz="2250" dirty="0">
                <a:latin typeface="Arial" panose="020B0604020202020204" pitchFamily="34" charset="0"/>
                <a:cs typeface="Arial" panose="020B0604020202020204" pitchFamily="34" charset="0"/>
              </a:rPr>
              <a:t> države</a:t>
            </a:r>
            <a:endParaRPr lang="en-US" sz="2250" dirty="0">
              <a:latin typeface="Arial" panose="020B0604020202020204" pitchFamily="34" charset="0"/>
              <a:cs typeface="Arial" panose="020B0604020202020204" pitchFamily="34" charset="0"/>
            </a:endParaRPr>
          </a:p>
          <a:p>
            <a:pPr marL="342900" indent="-342900">
              <a:buClr>
                <a:srgbClr val="0070C0"/>
              </a:buClr>
              <a:buFont typeface="Wingdings" panose="05000000000000000000" pitchFamily="2" charset="2"/>
              <a:buChar char="q"/>
            </a:pPr>
            <a:r>
              <a:rPr lang="sl-SI" sz="2250" dirty="0">
                <a:latin typeface="Arial" panose="020B0604020202020204" pitchFamily="34" charset="0"/>
                <a:cs typeface="Arial" panose="020B0604020202020204" pitchFamily="34" charset="0"/>
              </a:rPr>
              <a:t>V </a:t>
            </a:r>
            <a:r>
              <a:rPr lang="sl-SI" sz="2250" b="1" dirty="0">
                <a:latin typeface="Arial" panose="020B0604020202020204" pitchFamily="34" charset="0"/>
                <a:cs typeface="Arial" panose="020B0604020202020204" pitchFamily="34" charset="0"/>
              </a:rPr>
              <a:t>družino</a:t>
            </a:r>
            <a:r>
              <a:rPr lang="sl-SI" sz="2250" dirty="0">
                <a:latin typeface="Arial" panose="020B0604020202020204" pitchFamily="34" charset="0"/>
                <a:cs typeface="Arial" panose="020B0604020202020204" pitchFamily="34" charset="0"/>
              </a:rPr>
              <a:t> ali </a:t>
            </a:r>
            <a:r>
              <a:rPr lang="sl-SI" sz="2250" b="1" dirty="0">
                <a:latin typeface="Arial" panose="020B0604020202020204" pitchFamily="34" charset="0"/>
                <a:cs typeface="Arial" panose="020B0604020202020204" pitchFamily="34" charset="0"/>
              </a:rPr>
              <a:t>skupnost</a:t>
            </a:r>
            <a:r>
              <a:rPr lang="sl-SI" sz="2250" dirty="0">
                <a:latin typeface="Arial" panose="020B0604020202020204" pitchFamily="34" charset="0"/>
                <a:cs typeface="Arial" panose="020B0604020202020204" pitchFamily="34" charset="0"/>
              </a:rPr>
              <a:t> usmerjen pristop </a:t>
            </a:r>
          </a:p>
          <a:p>
            <a:pPr marL="342900" indent="-342900">
              <a:buClr>
                <a:srgbClr val="0070C0"/>
              </a:buClr>
              <a:buFont typeface="Wingdings" panose="05000000000000000000" pitchFamily="2" charset="2"/>
              <a:buChar char="q"/>
            </a:pPr>
            <a:r>
              <a:rPr lang="sl-SI" sz="2250" dirty="0">
                <a:latin typeface="Arial" panose="020B0604020202020204" pitchFamily="34" charset="0"/>
                <a:cs typeface="Arial" panose="020B0604020202020204" pitchFamily="34" charset="0"/>
              </a:rPr>
              <a:t>Načelo </a:t>
            </a:r>
            <a:r>
              <a:rPr lang="sl-SI" sz="2250" b="1" dirty="0">
                <a:latin typeface="Arial" panose="020B0604020202020204" pitchFamily="34" charset="0"/>
                <a:cs typeface="Arial" panose="020B0604020202020204" pitchFamily="34" charset="0"/>
              </a:rPr>
              <a:t>nujnost</a:t>
            </a:r>
            <a:r>
              <a:rPr lang="sl-SI" sz="2250" dirty="0">
                <a:latin typeface="Arial" panose="020B0604020202020204" pitchFamily="34" charset="0"/>
                <a:cs typeface="Arial" panose="020B0604020202020204" pitchFamily="34" charset="0"/>
              </a:rPr>
              <a:t> </a:t>
            </a:r>
            <a:endParaRPr lang="en-US" sz="2250" dirty="0">
              <a:latin typeface="Arial" panose="020B0604020202020204" pitchFamily="34" charset="0"/>
              <a:cs typeface="Arial" panose="020B0604020202020204" pitchFamily="34" charset="0"/>
            </a:endParaRPr>
          </a:p>
          <a:p>
            <a:pPr marL="342900" indent="-342900">
              <a:buClr>
                <a:srgbClr val="0070C0"/>
              </a:buClr>
              <a:buFont typeface="Wingdings" panose="05000000000000000000" pitchFamily="2" charset="2"/>
              <a:buChar char="q"/>
            </a:pPr>
            <a:r>
              <a:rPr lang="sl-SI" sz="2250" b="1" dirty="0">
                <a:latin typeface="Arial" panose="020B0604020202020204" pitchFamily="34" charset="0"/>
                <a:cs typeface="Arial" panose="020B0604020202020204" pitchFamily="34" charset="0"/>
              </a:rPr>
              <a:t>Sodelovanje</a:t>
            </a:r>
            <a:r>
              <a:rPr lang="sl-SI" sz="2250" dirty="0">
                <a:latin typeface="Arial" panose="020B0604020202020204" pitchFamily="34" charset="0"/>
                <a:cs typeface="Arial" panose="020B0604020202020204" pitchFamily="34" charset="0"/>
              </a:rPr>
              <a:t> otroka</a:t>
            </a:r>
            <a:endParaRPr lang="en-US" sz="2250" dirty="0">
              <a:latin typeface="Arial" panose="020B0604020202020204" pitchFamily="34" charset="0"/>
              <a:cs typeface="Arial" panose="020B0604020202020204" pitchFamily="34" charset="0"/>
            </a:endParaRPr>
          </a:p>
          <a:p>
            <a:pPr marL="342900" indent="-342900">
              <a:buClr>
                <a:srgbClr val="0070C0"/>
              </a:buClr>
              <a:buFont typeface="Wingdings" panose="05000000000000000000" pitchFamily="2" charset="2"/>
              <a:buChar char="q"/>
            </a:pPr>
            <a:r>
              <a:rPr lang="sl-SI" sz="2250" dirty="0">
                <a:latin typeface="Arial" panose="020B0604020202020204" pitchFamily="34" charset="0"/>
                <a:cs typeface="Arial" panose="020B0604020202020204" pitchFamily="34" charset="0"/>
              </a:rPr>
              <a:t>Načelo </a:t>
            </a:r>
            <a:r>
              <a:rPr lang="sl-SI" sz="2250" b="1" dirty="0">
                <a:latin typeface="Arial" panose="020B0604020202020204" pitchFamily="34" charset="0"/>
                <a:cs typeface="Arial" panose="020B0604020202020204" pitchFamily="34" charset="0"/>
              </a:rPr>
              <a:t>nediskriminacije</a:t>
            </a:r>
            <a:r>
              <a:rPr lang="sl-SI" sz="2250" dirty="0">
                <a:latin typeface="Arial" panose="020B0604020202020204" pitchFamily="34" charset="0"/>
                <a:cs typeface="Arial" panose="020B0604020202020204" pitchFamily="34" charset="0"/>
              </a:rPr>
              <a:t> in </a:t>
            </a:r>
            <a:r>
              <a:rPr lang="sl-SI" sz="2250" b="1" dirty="0">
                <a:latin typeface="Arial" panose="020B0604020202020204" pitchFamily="34" charset="0"/>
                <a:cs typeface="Arial" panose="020B0604020202020204" pitchFamily="34" charset="0"/>
              </a:rPr>
              <a:t>vključevanja</a:t>
            </a:r>
            <a:r>
              <a:rPr lang="sl-SI" sz="2250" dirty="0">
                <a:latin typeface="Arial" panose="020B0604020202020204" pitchFamily="34" charset="0"/>
                <a:cs typeface="Arial" panose="020B0604020202020204" pitchFamily="34" charset="0"/>
              </a:rPr>
              <a:t> </a:t>
            </a:r>
          </a:p>
          <a:p>
            <a:pPr marL="342900" indent="-342900">
              <a:buClr>
                <a:srgbClr val="0070C0"/>
              </a:buClr>
              <a:buFont typeface="Wingdings" panose="05000000000000000000" pitchFamily="2" charset="2"/>
              <a:buChar char="q"/>
            </a:pPr>
            <a:r>
              <a:rPr lang="sl-SI" sz="2250" dirty="0">
                <a:latin typeface="Arial" panose="020B0604020202020204" pitchFamily="34" charset="0"/>
                <a:cs typeface="Arial" panose="020B0604020202020204" pitchFamily="34" charset="0"/>
              </a:rPr>
              <a:t>Načelo </a:t>
            </a:r>
            <a:r>
              <a:rPr lang="sl-SI" sz="2250" b="1" dirty="0" err="1">
                <a:latin typeface="Arial" panose="020B0604020202020204" pitchFamily="34" charset="0"/>
                <a:cs typeface="Arial" panose="020B0604020202020204" pitchFamily="34" charset="0"/>
              </a:rPr>
              <a:t>neškodovanja</a:t>
            </a:r>
            <a:endParaRPr lang="en-US" sz="2250" b="1" dirty="0">
              <a:latin typeface="Arial" panose="020B0604020202020204" pitchFamily="34" charset="0"/>
              <a:cs typeface="Arial" panose="020B0604020202020204" pitchFamily="34" charset="0"/>
            </a:endParaRPr>
          </a:p>
          <a:p>
            <a:pPr marL="342900" indent="-342900">
              <a:buClr>
                <a:srgbClr val="0070C0"/>
              </a:buClr>
              <a:buFont typeface="Wingdings" panose="05000000000000000000" pitchFamily="2" charset="2"/>
              <a:buChar char="q"/>
            </a:pPr>
            <a:r>
              <a:rPr lang="sl-SI" sz="2250" dirty="0">
                <a:latin typeface="Arial" panose="020B0604020202020204" pitchFamily="34" charset="0"/>
                <a:cs typeface="Arial" panose="020B0604020202020204" pitchFamily="34" charset="0"/>
              </a:rPr>
              <a:t>Načelo </a:t>
            </a:r>
            <a:r>
              <a:rPr lang="sl-SI" sz="2250" b="1" dirty="0">
                <a:latin typeface="Arial" panose="020B0604020202020204" pitchFamily="34" charset="0"/>
                <a:cs typeface="Arial" panose="020B0604020202020204" pitchFamily="34" charset="0"/>
              </a:rPr>
              <a:t>profesionalne odgovornosti </a:t>
            </a:r>
            <a:r>
              <a:rPr lang="en-US" sz="2250" b="1" dirty="0">
                <a:latin typeface="Arial" panose="020B0604020202020204" pitchFamily="34" charset="0"/>
                <a:cs typeface="Arial" panose="020B0604020202020204" pitchFamily="34" charset="0"/>
              </a:rPr>
              <a:t> </a:t>
            </a:r>
          </a:p>
          <a:p>
            <a:pPr marL="342900" indent="-342900">
              <a:buClr>
                <a:srgbClr val="0070C0"/>
              </a:buClr>
              <a:buFont typeface="Wingdings" panose="05000000000000000000" pitchFamily="2" charset="2"/>
              <a:buChar char="q"/>
            </a:pPr>
            <a:r>
              <a:rPr lang="sl-SI" sz="2250" dirty="0">
                <a:latin typeface="Arial" panose="020B0604020202020204" pitchFamily="34" charset="0"/>
                <a:cs typeface="Arial" panose="020B0604020202020204" pitchFamily="34" charset="0"/>
              </a:rPr>
              <a:t>Načelo </a:t>
            </a:r>
            <a:r>
              <a:rPr lang="sl-SI" sz="2250" b="1" dirty="0">
                <a:latin typeface="Arial" panose="020B0604020202020204" pitchFamily="34" charset="0"/>
                <a:cs typeface="Arial" panose="020B0604020202020204" pitchFamily="34" charset="0"/>
              </a:rPr>
              <a:t>zaupnosti</a:t>
            </a:r>
            <a:r>
              <a:rPr lang="sl-SI" sz="2250" dirty="0">
                <a:latin typeface="Arial" panose="020B0604020202020204" pitchFamily="34" charset="0"/>
                <a:cs typeface="Arial" panose="020B0604020202020204" pitchFamily="34" charset="0"/>
              </a:rPr>
              <a:t> </a:t>
            </a:r>
            <a:endParaRPr lang="en-US" sz="2250" dirty="0">
              <a:latin typeface="Arial" panose="020B0604020202020204" pitchFamily="34" charset="0"/>
              <a:cs typeface="Arial" panose="020B0604020202020204" pitchFamily="34" charset="0"/>
            </a:endParaRPr>
          </a:p>
          <a:p>
            <a:pPr marL="342900" indent="-342900">
              <a:buClr>
                <a:srgbClr val="0070C0"/>
              </a:buClr>
              <a:buFont typeface="Wingdings" panose="05000000000000000000" pitchFamily="2" charset="2"/>
              <a:buChar char="q"/>
            </a:pPr>
            <a:endParaRPr lang="en-US" sz="22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11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97C263-2242-477C-95B7-DDC403FE67CE}"/>
              </a:ext>
            </a:extLst>
          </p:cNvPr>
          <p:cNvSpPr txBox="1">
            <a:spLocks/>
          </p:cNvSpPr>
          <p:nvPr/>
        </p:nvSpPr>
        <p:spPr>
          <a:xfrm>
            <a:off x="359569" y="480121"/>
            <a:ext cx="9157656" cy="968351"/>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sz="3600" b="1" kern="1200">
                <a:solidFill>
                  <a:schemeClr val="accent1"/>
                </a:solidFill>
                <a:latin typeface="Lato Heavy" panose="020F0502020204030203" pitchFamily="34" charset="0"/>
                <a:ea typeface="Lato Heavy" panose="020F0502020204030203" pitchFamily="34" charset="0"/>
                <a:cs typeface="Lato Heavy" panose="020F0502020204030203" pitchFamily="34" charset="0"/>
              </a:defRPr>
            </a:lvl1pPr>
          </a:lstStyle>
          <a:p>
            <a:r>
              <a:rPr lang="sl-SI" sz="3000" dirty="0">
                <a:solidFill>
                  <a:srgbClr val="0070C0"/>
                </a:solidFill>
                <a:latin typeface="Arial" panose="020B0604020202020204" pitchFamily="34" charset="0"/>
                <a:cs typeface="Arial" panose="020B0604020202020204" pitchFamily="34" charset="0"/>
              </a:rPr>
              <a:t>Postopkovna jamstva v </a:t>
            </a:r>
            <a:r>
              <a:rPr lang="en-US" sz="3000" dirty="0">
                <a:solidFill>
                  <a:srgbClr val="0070C0"/>
                </a:solidFill>
                <a:latin typeface="Arial" panose="020B0604020202020204" pitchFamily="34" charset="0"/>
                <a:cs typeface="Arial" panose="020B0604020202020204" pitchFamily="34" charset="0"/>
              </a:rPr>
              <a:t>BIP</a:t>
            </a:r>
          </a:p>
        </p:txBody>
      </p:sp>
      <p:sp>
        <p:nvSpPr>
          <p:cNvPr id="6" name="Rectangle 5">
            <a:extLst>
              <a:ext uri="{FF2B5EF4-FFF2-40B4-BE49-F238E27FC236}">
                <a16:creationId xmlns:a16="http://schemas.microsoft.com/office/drawing/2014/main" id="{72FEB40E-D737-4006-AB45-9E5FA5E7627F}"/>
              </a:ext>
            </a:extLst>
          </p:cNvPr>
          <p:cNvSpPr/>
          <p:nvPr/>
        </p:nvSpPr>
        <p:spPr>
          <a:xfrm>
            <a:off x="733079" y="1377771"/>
            <a:ext cx="7677843" cy="2839239"/>
          </a:xfrm>
          <a:prstGeom prst="rect">
            <a:avLst/>
          </a:prstGeom>
        </p:spPr>
        <p:txBody>
          <a:bodyPr wrap="square" lIns="68580" tIns="34290" rIns="68580" bIns="34290" anchor="t">
            <a:spAutoFit/>
          </a:bodyPr>
          <a:lstStyle/>
          <a:p>
            <a:pPr marL="342900" indent="-342900">
              <a:buClr>
                <a:srgbClr val="0070C0"/>
              </a:buClr>
              <a:buFont typeface="Wingdings" panose="05000000000000000000" pitchFamily="2" charset="2"/>
              <a:buChar char="q"/>
            </a:pPr>
            <a:r>
              <a:rPr lang="sl-SI" sz="2250" dirty="0">
                <a:latin typeface="Arial" panose="020B0604020202020204" pitchFamily="34" charset="0"/>
                <a:cs typeface="Arial" panose="020B0604020202020204" pitchFamily="34" charset="0"/>
              </a:rPr>
              <a:t>Pravica otroka, da izrazi svoje </a:t>
            </a:r>
            <a:r>
              <a:rPr lang="sl-SI" sz="2250" b="1" dirty="0">
                <a:latin typeface="Arial" panose="020B0604020202020204" pitchFamily="34" charset="0"/>
                <a:cs typeface="Arial" panose="020B0604020202020204" pitchFamily="34" charset="0"/>
              </a:rPr>
              <a:t>mnenje in poglede </a:t>
            </a:r>
            <a:endParaRPr lang="en-GB" sz="2250" b="1" dirty="0">
              <a:latin typeface="Arial" panose="020B0604020202020204" pitchFamily="34" charset="0"/>
              <a:cs typeface="Arial" panose="020B0604020202020204" pitchFamily="34" charset="0"/>
            </a:endParaRPr>
          </a:p>
          <a:p>
            <a:pPr marL="342900" indent="-342900">
              <a:buClr>
                <a:srgbClr val="0070C0"/>
              </a:buClr>
              <a:buFont typeface="Wingdings" panose="05000000000000000000" pitchFamily="2" charset="2"/>
              <a:buChar char="q"/>
            </a:pPr>
            <a:r>
              <a:rPr lang="sl-SI" sz="2250" b="1" dirty="0">
                <a:latin typeface="Arial" panose="020B0604020202020204" pitchFamily="34" charset="0"/>
                <a:cs typeface="Arial" panose="020B0604020202020204" pitchFamily="34" charset="0"/>
              </a:rPr>
              <a:t>Vključevanje </a:t>
            </a:r>
            <a:r>
              <a:rPr lang="sl-SI" sz="2250" b="1" dirty="0" err="1">
                <a:latin typeface="Arial" panose="020B0604020202020204" pitchFamily="34" charset="0"/>
                <a:cs typeface="Arial" panose="020B0604020202020204" pitchFamily="34" charset="0"/>
              </a:rPr>
              <a:t>strokovnjakov</a:t>
            </a:r>
            <a:r>
              <a:rPr lang="sl-SI" sz="2250" dirty="0" err="1">
                <a:latin typeface="Arial" panose="020B0604020202020204" pitchFamily="34" charset="0"/>
                <a:cs typeface="Arial" panose="020B0604020202020204" pitchFamily="34" charset="0"/>
              </a:rPr>
              <a:t>_inj</a:t>
            </a:r>
            <a:r>
              <a:rPr lang="sl-SI" sz="2250" dirty="0">
                <a:latin typeface="Arial" panose="020B0604020202020204" pitchFamily="34" charset="0"/>
                <a:cs typeface="Arial" panose="020B0604020202020204" pitchFamily="34" charset="0"/>
              </a:rPr>
              <a:t> z relevantnimi izkušnjami in strokovnostjo </a:t>
            </a:r>
          </a:p>
          <a:p>
            <a:pPr marL="342900" indent="-342900">
              <a:buClr>
                <a:srgbClr val="0070C0"/>
              </a:buClr>
              <a:buFont typeface="Wingdings" panose="05000000000000000000" pitchFamily="2" charset="2"/>
              <a:buChar char="q"/>
            </a:pPr>
            <a:r>
              <a:rPr lang="sl-SI" sz="2250" b="1" dirty="0">
                <a:latin typeface="Arial" panose="020B0604020202020204" pitchFamily="34" charset="0"/>
                <a:cs typeface="Arial" panose="020B0604020202020204" pitchFamily="34" charset="0"/>
              </a:rPr>
              <a:t>Prednostna obravnava </a:t>
            </a:r>
            <a:endParaRPr lang="en-GB" sz="2250" b="1" dirty="0">
              <a:latin typeface="Arial" panose="020B0604020202020204" pitchFamily="34" charset="0"/>
              <a:cs typeface="Arial" panose="020B0604020202020204" pitchFamily="34" charset="0"/>
            </a:endParaRPr>
          </a:p>
          <a:p>
            <a:pPr marL="342900" indent="-342900">
              <a:buClr>
                <a:srgbClr val="0070C0"/>
              </a:buClr>
              <a:buFont typeface="Wingdings" panose="05000000000000000000" pitchFamily="2" charset="2"/>
              <a:buChar char="q"/>
            </a:pPr>
            <a:r>
              <a:rPr lang="sl-SI" sz="2250" dirty="0">
                <a:latin typeface="Arial" panose="020B0604020202020204" pitchFamily="34" charset="0"/>
                <a:cs typeface="Arial" panose="020B0604020202020204" pitchFamily="34" charset="0"/>
              </a:rPr>
              <a:t>Pisna in </a:t>
            </a:r>
            <a:r>
              <a:rPr lang="sl-SI" sz="2250" b="1" dirty="0">
                <a:latin typeface="Arial" panose="020B0604020202020204" pitchFamily="34" charset="0"/>
                <a:cs typeface="Arial" panose="020B0604020202020204" pitchFamily="34" charset="0"/>
              </a:rPr>
              <a:t>utemeljena</a:t>
            </a:r>
            <a:r>
              <a:rPr lang="sl-SI" sz="2250" dirty="0">
                <a:latin typeface="Arial" panose="020B0604020202020204" pitchFamily="34" charset="0"/>
                <a:cs typeface="Arial" panose="020B0604020202020204" pitchFamily="34" charset="0"/>
              </a:rPr>
              <a:t> </a:t>
            </a:r>
            <a:r>
              <a:rPr lang="sl-SI" sz="2250" b="1" dirty="0">
                <a:latin typeface="Arial" panose="020B0604020202020204" pitchFamily="34" charset="0"/>
                <a:cs typeface="Arial" panose="020B0604020202020204" pitchFamily="34" charset="0"/>
              </a:rPr>
              <a:t>odločitev</a:t>
            </a:r>
            <a:endParaRPr lang="en-GB" sz="2250" b="1" dirty="0">
              <a:latin typeface="Arial" panose="020B0604020202020204" pitchFamily="34" charset="0"/>
              <a:cs typeface="Arial" panose="020B0604020202020204" pitchFamily="34" charset="0"/>
            </a:endParaRPr>
          </a:p>
          <a:p>
            <a:pPr marL="342900" indent="-342900">
              <a:buClr>
                <a:srgbClr val="0070C0"/>
              </a:buClr>
              <a:buFont typeface="Wingdings" panose="05000000000000000000" pitchFamily="2" charset="2"/>
              <a:buChar char="q"/>
            </a:pPr>
            <a:r>
              <a:rPr lang="sl-SI" sz="2250" dirty="0">
                <a:latin typeface="Arial" panose="020B0604020202020204" pitchFamily="34" charset="0"/>
                <a:cs typeface="Arial" panose="020B0604020202020204" pitchFamily="34" charset="0"/>
              </a:rPr>
              <a:t>Otroku prijazen </a:t>
            </a:r>
            <a:r>
              <a:rPr lang="sl-SI" sz="2250" b="1" dirty="0">
                <a:latin typeface="Arial" panose="020B0604020202020204" pitchFamily="34" charset="0"/>
                <a:cs typeface="Arial" panose="020B0604020202020204" pitchFamily="34" charset="0"/>
              </a:rPr>
              <a:t>pristop</a:t>
            </a:r>
            <a:r>
              <a:rPr lang="sl-SI" sz="2250" dirty="0">
                <a:latin typeface="Arial" panose="020B0604020202020204" pitchFamily="34" charset="0"/>
                <a:cs typeface="Arial" panose="020B0604020202020204" pitchFamily="34" charset="0"/>
              </a:rPr>
              <a:t> </a:t>
            </a:r>
          </a:p>
          <a:p>
            <a:pPr marL="342900" indent="-342900">
              <a:buClr>
                <a:srgbClr val="0070C0"/>
              </a:buClr>
              <a:buFont typeface="Wingdings" panose="05000000000000000000" pitchFamily="2" charset="2"/>
              <a:buChar char="q"/>
            </a:pPr>
            <a:r>
              <a:rPr lang="sl-SI" sz="2250" b="1" dirty="0">
                <a:latin typeface="Arial" panose="020B0604020202020204" pitchFamily="34" charset="0"/>
                <a:cs typeface="Arial" panose="020B0604020202020204" pitchFamily="34" charset="0"/>
              </a:rPr>
              <a:t>Pregled</a:t>
            </a:r>
            <a:r>
              <a:rPr lang="sl-SI" sz="2250" dirty="0">
                <a:latin typeface="Arial" panose="020B0604020202020204" pitchFamily="34" charset="0"/>
                <a:cs typeface="Arial" panose="020B0604020202020204" pitchFamily="34" charset="0"/>
              </a:rPr>
              <a:t> odločitev </a:t>
            </a:r>
          </a:p>
          <a:p>
            <a:pPr marL="342900" indent="-342900">
              <a:buClr>
                <a:srgbClr val="0070C0"/>
              </a:buClr>
              <a:buFont typeface="Wingdings" panose="05000000000000000000" pitchFamily="2" charset="2"/>
              <a:buChar char="q"/>
            </a:pPr>
            <a:r>
              <a:rPr lang="sl-SI" sz="2250" dirty="0">
                <a:latin typeface="Arial" panose="020B0604020202020204" pitchFamily="34" charset="0"/>
                <a:cs typeface="Arial" panose="020B0604020202020204" pitchFamily="34" charset="0"/>
              </a:rPr>
              <a:t>Zakoniti </a:t>
            </a:r>
            <a:r>
              <a:rPr lang="sl-SI" sz="2250" b="1" dirty="0">
                <a:latin typeface="Arial" panose="020B0604020202020204" pitchFamily="34" charset="0"/>
                <a:cs typeface="Arial" panose="020B0604020202020204" pitchFamily="34" charset="0"/>
              </a:rPr>
              <a:t>zastopnik</a:t>
            </a:r>
            <a:r>
              <a:rPr lang="sl-SI" sz="2250" dirty="0">
                <a:latin typeface="Arial" panose="020B0604020202020204" pitchFamily="34" charset="0"/>
                <a:cs typeface="Arial" panose="020B0604020202020204" pitchFamily="34" charset="0"/>
              </a:rPr>
              <a:t>, </a:t>
            </a:r>
            <a:r>
              <a:rPr lang="sl-SI" sz="2250" b="1" dirty="0">
                <a:latin typeface="Arial" panose="020B0604020202020204" pitchFamily="34" charset="0"/>
                <a:cs typeface="Arial" panose="020B0604020202020204" pitchFamily="34" charset="0"/>
              </a:rPr>
              <a:t>skrbnik</a:t>
            </a:r>
            <a:r>
              <a:rPr lang="sl-SI" sz="2250" dirty="0">
                <a:latin typeface="Arial" panose="020B0604020202020204" pitchFamily="34" charset="0"/>
                <a:cs typeface="Arial" panose="020B0604020202020204" pitchFamily="34" charset="0"/>
              </a:rPr>
              <a:t> ali </a:t>
            </a:r>
            <a:r>
              <a:rPr lang="sl-SI" sz="2250" b="1" dirty="0">
                <a:latin typeface="Arial" panose="020B0604020202020204" pitchFamily="34" charset="0"/>
                <a:cs typeface="Arial" panose="020B0604020202020204" pitchFamily="34" charset="0"/>
              </a:rPr>
              <a:t>zaupna oseba</a:t>
            </a:r>
            <a:endParaRPr lang="en-SE" sz="22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44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8CEEA5-B690-53FD-C734-BB83E34C5ED2}"/>
              </a:ext>
            </a:extLst>
          </p:cNvPr>
          <p:cNvSpPr>
            <a:spLocks noGrp="1"/>
          </p:cNvSpPr>
          <p:nvPr>
            <p:ph type="title"/>
          </p:nvPr>
        </p:nvSpPr>
        <p:spPr/>
        <p:txBody>
          <a:bodyPr/>
          <a:lstStyle/>
          <a:p>
            <a:r>
              <a:rPr lang="sl-SI" dirty="0"/>
              <a:t>Kdaj se izvede BIP</a:t>
            </a:r>
            <a:endParaRPr lang="en-US" dirty="0"/>
          </a:p>
        </p:txBody>
      </p:sp>
      <p:sp>
        <p:nvSpPr>
          <p:cNvPr id="3" name="Označba mesta vsebine 2">
            <a:extLst>
              <a:ext uri="{FF2B5EF4-FFF2-40B4-BE49-F238E27FC236}">
                <a16:creationId xmlns:a16="http://schemas.microsoft.com/office/drawing/2014/main" id="{96EB9E07-0498-2B18-5410-7724EFF13DFB}"/>
              </a:ext>
            </a:extLst>
          </p:cNvPr>
          <p:cNvSpPr>
            <a:spLocks noGrp="1"/>
          </p:cNvSpPr>
          <p:nvPr>
            <p:ph idx="1"/>
          </p:nvPr>
        </p:nvSpPr>
        <p:spPr>
          <a:xfrm>
            <a:off x="209034" y="1299104"/>
            <a:ext cx="7945151" cy="3021510"/>
          </a:xfrm>
        </p:spPr>
        <p:txBody>
          <a:bodyPr>
            <a:normAutofit fontScale="85000" lnSpcReduction="10000"/>
          </a:bodyPr>
          <a:lstStyle/>
          <a:p>
            <a:r>
              <a:rPr lang="sl-SI" sz="1800" dirty="0"/>
              <a:t>Vsi otroci </a:t>
            </a:r>
            <a:r>
              <a:rPr lang="sl-SI" sz="1800" dirty="0">
                <a:solidFill>
                  <a:srgbClr val="FF0000"/>
                </a:solidFill>
              </a:rPr>
              <a:t>NE</a:t>
            </a:r>
            <a:r>
              <a:rPr lang="sl-SI" sz="1800" dirty="0"/>
              <a:t> potrebujejo BIP! (</a:t>
            </a:r>
            <a:r>
              <a:rPr lang="sl-SI" sz="1800" dirty="0">
                <a:solidFill>
                  <a:schemeClr val="bg2"/>
                </a:solidFill>
              </a:rPr>
              <a:t>Glej </a:t>
            </a:r>
            <a:r>
              <a:rPr lang="sl-SI" sz="1800" i="1" dirty="0">
                <a:solidFill>
                  <a:schemeClr val="bg2"/>
                </a:solidFill>
              </a:rPr>
              <a:t>Kontrolni seznam pri ugotavljanju ali otrok potrebuje BIP, Priročnik za CSD, poglavje 6.6.)</a:t>
            </a:r>
            <a:endParaRPr lang="sl-SI" sz="1800" dirty="0"/>
          </a:p>
          <a:p>
            <a:r>
              <a:rPr lang="sl-SI" sz="1800" dirty="0"/>
              <a:t>BIP je </a:t>
            </a:r>
            <a:r>
              <a:rPr lang="sl-SI" sz="1800" b="1" dirty="0"/>
              <a:t>potreben</a:t>
            </a:r>
            <a:r>
              <a:rPr lang="sl-SI" sz="1800" dirty="0"/>
              <a:t>, ko: </a:t>
            </a:r>
          </a:p>
          <a:p>
            <a:pPr lvl="1"/>
            <a:r>
              <a:rPr lang="sl-SI" sz="1600" dirty="0"/>
              <a:t>Moramo sprejeti pomembno </a:t>
            </a:r>
            <a:r>
              <a:rPr lang="sl-SI" sz="1600" b="1" dirty="0"/>
              <a:t>odločitev, ki bo vplivala na otroka </a:t>
            </a:r>
            <a:r>
              <a:rPr lang="sl-SI" sz="1600" dirty="0"/>
              <a:t>brez spremstva ali odločitev, ki je v </a:t>
            </a:r>
            <a:r>
              <a:rPr lang="sl-SI" sz="1600" b="1" dirty="0"/>
              <a:t>nasprotju z željami staršev ali skrbnikov</a:t>
            </a:r>
            <a:r>
              <a:rPr lang="sl-SI" sz="1600" dirty="0"/>
              <a:t>. </a:t>
            </a:r>
          </a:p>
          <a:p>
            <a:pPr lvl="1"/>
            <a:r>
              <a:rPr lang="sl-SI" sz="1600" dirty="0"/>
              <a:t>Se otrok nahaja v </a:t>
            </a:r>
            <a:r>
              <a:rPr lang="sl-SI" sz="1600" b="1" dirty="0"/>
              <a:t>tvegani situaciji </a:t>
            </a:r>
            <a:r>
              <a:rPr lang="sl-SI" sz="1600" dirty="0"/>
              <a:t>ali je potencialno </a:t>
            </a:r>
            <a:r>
              <a:rPr lang="sl-SI" sz="1600" b="1" dirty="0"/>
              <a:t>ogrožen</a:t>
            </a:r>
            <a:r>
              <a:rPr lang="sl-SI" sz="1600" dirty="0"/>
              <a:t>.</a:t>
            </a:r>
          </a:p>
          <a:p>
            <a:r>
              <a:rPr lang="sl-SI" sz="1800" dirty="0"/>
              <a:t>Pri lažjem vrednotenju kdaj in za katerega otroka izvesti BIP si lahko pomagamo z:</a:t>
            </a:r>
          </a:p>
          <a:p>
            <a:pPr lvl="1"/>
            <a:r>
              <a:rPr lang="sl-SI" sz="1600" dirty="0"/>
              <a:t>Obrazcem za </a:t>
            </a:r>
            <a:r>
              <a:rPr lang="sl-SI" sz="1600" b="1" dirty="0"/>
              <a:t>identifikacijo</a:t>
            </a:r>
            <a:r>
              <a:rPr lang="sl-SI" sz="1600" dirty="0"/>
              <a:t>, ki omogoča, da lažje identificiramo ogroženost otroka. Kriteriji ranljivosti nam omogočajo lažje odločanje o tem kam otroka </a:t>
            </a:r>
            <a:r>
              <a:rPr lang="sl-SI" sz="1600" b="1" dirty="0"/>
              <a:t>napotiti</a:t>
            </a:r>
            <a:r>
              <a:rPr lang="sl-SI" sz="1600" dirty="0"/>
              <a:t>.</a:t>
            </a:r>
          </a:p>
          <a:p>
            <a:pPr lvl="1"/>
            <a:r>
              <a:rPr lang="sl-SI" sz="1600" dirty="0"/>
              <a:t>Obrazcem za </a:t>
            </a:r>
            <a:r>
              <a:rPr lang="sl-SI" sz="1600" b="1" dirty="0" err="1"/>
              <a:t>prioritizacijo</a:t>
            </a:r>
            <a:r>
              <a:rPr lang="sl-SI" sz="1600" dirty="0"/>
              <a:t>, ki nam pomaga ovrednotiti stopnjo </a:t>
            </a:r>
            <a:r>
              <a:rPr lang="sl-SI" sz="1600" b="1" dirty="0"/>
              <a:t>nujnosti</a:t>
            </a:r>
            <a:r>
              <a:rPr lang="sl-SI" sz="1600" dirty="0"/>
              <a:t> in nujne ukrepe namenjene zaščiti otroka.</a:t>
            </a:r>
          </a:p>
          <a:p>
            <a:r>
              <a:rPr lang="sl-SI" sz="1800" dirty="0"/>
              <a:t>Vedno je potrebno slediti profesionalnim </a:t>
            </a:r>
            <a:r>
              <a:rPr lang="sl-SI" sz="1800" b="1" dirty="0"/>
              <a:t>standardom</a:t>
            </a:r>
            <a:r>
              <a:rPr lang="sl-SI" sz="1800" dirty="0"/>
              <a:t>, </a:t>
            </a:r>
            <a:r>
              <a:rPr lang="sl-SI" sz="1800" b="1" dirty="0"/>
              <a:t>izkušnjam</a:t>
            </a:r>
            <a:r>
              <a:rPr lang="sl-SI" sz="1800" dirty="0"/>
              <a:t> in individualni strokovni </a:t>
            </a:r>
            <a:r>
              <a:rPr lang="sl-SI" sz="1800" b="1" dirty="0"/>
              <a:t>presoji</a:t>
            </a:r>
            <a:r>
              <a:rPr lang="sl-SI" sz="1800" dirty="0"/>
              <a:t>.</a:t>
            </a:r>
          </a:p>
          <a:p>
            <a:endParaRPr lang="en-US" sz="1800" dirty="0"/>
          </a:p>
        </p:txBody>
      </p:sp>
      <p:pic>
        <p:nvPicPr>
          <p:cNvPr id="5" name="Slika 4">
            <a:extLst>
              <a:ext uri="{FF2B5EF4-FFF2-40B4-BE49-F238E27FC236}">
                <a16:creationId xmlns:a16="http://schemas.microsoft.com/office/drawing/2014/main" id="{4009369E-B996-671B-B9CA-03B53922518E}"/>
              </a:ext>
            </a:extLst>
          </p:cNvPr>
          <p:cNvPicPr>
            <a:picLocks noChangeAspect="1"/>
          </p:cNvPicPr>
          <p:nvPr/>
        </p:nvPicPr>
        <p:blipFill>
          <a:blip r:embed="rId3"/>
          <a:stretch>
            <a:fillRect/>
          </a:stretch>
        </p:blipFill>
        <p:spPr>
          <a:xfrm>
            <a:off x="8154185" y="1382221"/>
            <a:ext cx="989815" cy="2571750"/>
          </a:xfrm>
          <a:prstGeom prst="rect">
            <a:avLst/>
          </a:prstGeom>
        </p:spPr>
      </p:pic>
      <p:pic>
        <p:nvPicPr>
          <p:cNvPr id="4" name="Slika 3" descr="Slika, ki vsebuje besede vzorec, piksel, oblikovanje&#10;&#10;Vsebina, ustvarjena z umetno inteligenco, morda ni pravilna.">
            <a:extLst>
              <a:ext uri="{FF2B5EF4-FFF2-40B4-BE49-F238E27FC236}">
                <a16:creationId xmlns:a16="http://schemas.microsoft.com/office/drawing/2014/main" id="{746C918E-C21C-959B-67CD-D24D39EF8010}"/>
              </a:ext>
            </a:extLst>
          </p:cNvPr>
          <p:cNvPicPr>
            <a:picLocks noChangeAspect="1"/>
          </p:cNvPicPr>
          <p:nvPr/>
        </p:nvPicPr>
        <p:blipFill>
          <a:blip r:embed="rId4"/>
          <a:srcRect t="11322" b="10959"/>
          <a:stretch>
            <a:fillRect/>
          </a:stretch>
        </p:blipFill>
        <p:spPr>
          <a:xfrm>
            <a:off x="6827083" y="141287"/>
            <a:ext cx="1327102" cy="1031412"/>
          </a:xfrm>
          <a:prstGeom prst="rect">
            <a:avLst/>
          </a:prstGeom>
          <a:noFill/>
        </p:spPr>
      </p:pic>
    </p:spTree>
    <p:extLst>
      <p:ext uri="{BB962C8B-B14F-4D97-AF65-F5344CB8AC3E}">
        <p14:creationId xmlns:p14="http://schemas.microsoft.com/office/powerpoint/2010/main" val="27280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D79ED50-36A7-EAE8-129F-5D119CA0E67B}"/>
              </a:ext>
            </a:extLst>
          </p:cNvPr>
          <p:cNvSpPr>
            <a:spLocks noGrp="1"/>
          </p:cNvSpPr>
          <p:nvPr>
            <p:ph type="title"/>
          </p:nvPr>
        </p:nvSpPr>
        <p:spPr/>
        <p:txBody>
          <a:bodyPr/>
          <a:lstStyle/>
          <a:p>
            <a:r>
              <a:rPr lang="sl-SI" dirty="0"/>
              <a:t>Visoki komisariat ZN za begunce</a:t>
            </a:r>
            <a:endParaRPr lang="en-US" dirty="0"/>
          </a:p>
        </p:txBody>
      </p:sp>
      <p:sp>
        <p:nvSpPr>
          <p:cNvPr id="3" name="Označba mesta vsebine 2">
            <a:extLst>
              <a:ext uri="{FF2B5EF4-FFF2-40B4-BE49-F238E27FC236}">
                <a16:creationId xmlns:a16="http://schemas.microsoft.com/office/drawing/2014/main" id="{8104DE0B-32F0-0411-9A80-93EA7942EC58}"/>
              </a:ext>
            </a:extLst>
          </p:cNvPr>
          <p:cNvSpPr>
            <a:spLocks noGrp="1"/>
          </p:cNvSpPr>
          <p:nvPr>
            <p:ph idx="1"/>
          </p:nvPr>
        </p:nvSpPr>
        <p:spPr/>
        <p:txBody>
          <a:bodyPr>
            <a:normAutofit fontScale="92500" lnSpcReduction="20000"/>
          </a:bodyPr>
          <a:lstStyle/>
          <a:p>
            <a:r>
              <a:rPr lang="sl-SI" dirty="0"/>
              <a:t>75 let</a:t>
            </a:r>
          </a:p>
          <a:p>
            <a:r>
              <a:rPr lang="sl-SI" dirty="0"/>
              <a:t>136 držav</a:t>
            </a:r>
          </a:p>
          <a:p>
            <a:r>
              <a:rPr lang="sl-SI" b="1" dirty="0">
                <a:solidFill>
                  <a:schemeClr val="accent1"/>
                </a:solidFill>
              </a:rPr>
              <a:t>V Sloveniji:</a:t>
            </a:r>
          </a:p>
          <a:p>
            <a:pPr lvl="1"/>
            <a:r>
              <a:rPr lang="sl-SI" b="1" dirty="0"/>
              <a:t>Aktivnosti</a:t>
            </a:r>
            <a:r>
              <a:rPr lang="sl-SI" dirty="0"/>
              <a:t>: spremljanje dostopa do ozemlja in postopkov, sprejemnih pogojev, spremljanje zakonodaje, izobraževanja/treningi, podpora pri trajnih preselitvah, vročanje dokumentov, združevanje z družinskimi člani, dopolnilne študijske poti, podpora  v skupnosti in s strani beguncev ustanovljenimi organizacijami, krepitev duševnega zdravja</a:t>
            </a:r>
          </a:p>
          <a:p>
            <a:pPr lvl="1"/>
            <a:r>
              <a:rPr lang="sl-SI" b="1" dirty="0"/>
              <a:t>Partnerske organizacije (2025)</a:t>
            </a:r>
            <a:r>
              <a:rPr lang="sl-SI" dirty="0"/>
              <a:t>: PIC (pravno svetovanje in zastopanje), Slovenska Filantropija (integracija oseb z ZZ), Zavod EMMA (psihosocialna pomoč in svetovanje) (do maja 2025)</a:t>
            </a:r>
          </a:p>
          <a:p>
            <a:pPr lvl="1"/>
            <a:endParaRPr lang="en-US" dirty="0"/>
          </a:p>
        </p:txBody>
      </p:sp>
      <p:pic>
        <p:nvPicPr>
          <p:cNvPr id="4" name="Slika 3">
            <a:extLst>
              <a:ext uri="{FF2B5EF4-FFF2-40B4-BE49-F238E27FC236}">
                <a16:creationId xmlns:a16="http://schemas.microsoft.com/office/drawing/2014/main" id="{B5857929-400D-B6DC-25DD-C2DB7AD5CC19}"/>
              </a:ext>
            </a:extLst>
          </p:cNvPr>
          <p:cNvPicPr>
            <a:picLocks noChangeAspect="1"/>
          </p:cNvPicPr>
          <p:nvPr/>
        </p:nvPicPr>
        <p:blipFill>
          <a:blip r:embed="rId3"/>
          <a:stretch>
            <a:fillRect/>
          </a:stretch>
        </p:blipFill>
        <p:spPr>
          <a:xfrm>
            <a:off x="7057776" y="204348"/>
            <a:ext cx="1604723" cy="1604723"/>
          </a:xfrm>
          <a:prstGeom prst="rect">
            <a:avLst/>
          </a:prstGeom>
        </p:spPr>
      </p:pic>
    </p:spTree>
    <p:extLst>
      <p:ext uri="{BB962C8B-B14F-4D97-AF65-F5344CB8AC3E}">
        <p14:creationId xmlns:p14="http://schemas.microsoft.com/office/powerpoint/2010/main" val="3022368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A8D641A-E87B-3510-5A65-F9234CD6D662}"/>
              </a:ext>
            </a:extLst>
          </p:cNvPr>
          <p:cNvSpPr>
            <a:spLocks noGrp="1"/>
          </p:cNvSpPr>
          <p:nvPr>
            <p:ph type="title"/>
          </p:nvPr>
        </p:nvSpPr>
        <p:spPr>
          <a:xfrm>
            <a:off x="209034" y="204348"/>
            <a:ext cx="8713090" cy="579423"/>
          </a:xfrm>
        </p:spPr>
        <p:txBody>
          <a:bodyPr/>
          <a:lstStyle/>
          <a:p>
            <a:r>
              <a:rPr lang="sl-SI" dirty="0"/>
              <a:t>Koraki vodenja primera (BIP)</a:t>
            </a:r>
            <a:endParaRPr lang="en-US" dirty="0"/>
          </a:p>
        </p:txBody>
      </p:sp>
      <p:graphicFrame>
        <p:nvGraphicFramePr>
          <p:cNvPr id="4" name="Označba mesta vsebine 3">
            <a:extLst>
              <a:ext uri="{FF2B5EF4-FFF2-40B4-BE49-F238E27FC236}">
                <a16:creationId xmlns:a16="http://schemas.microsoft.com/office/drawing/2014/main" id="{1F5BAD62-4660-697C-1541-02418D4E6214}"/>
              </a:ext>
            </a:extLst>
          </p:cNvPr>
          <p:cNvGraphicFramePr>
            <a:graphicFrameLocks noGrp="1"/>
          </p:cNvGraphicFramePr>
          <p:nvPr>
            <p:ph idx="1"/>
            <p:extLst>
              <p:ext uri="{D42A27DB-BD31-4B8C-83A1-F6EECF244321}">
                <p14:modId xmlns:p14="http://schemas.microsoft.com/office/powerpoint/2010/main" val="1351093651"/>
              </p:ext>
            </p:extLst>
          </p:nvPr>
        </p:nvGraphicFramePr>
        <p:xfrm>
          <a:off x="8737" y="853440"/>
          <a:ext cx="8934450" cy="380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494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20BF8ED-D2F5-13A3-12EA-D4A9024878D4}"/>
              </a:ext>
            </a:extLst>
          </p:cNvPr>
          <p:cNvSpPr>
            <a:spLocks noGrp="1"/>
          </p:cNvSpPr>
          <p:nvPr>
            <p:ph type="title"/>
          </p:nvPr>
        </p:nvSpPr>
        <p:spPr>
          <a:xfrm>
            <a:off x="209034" y="204349"/>
            <a:ext cx="8713090" cy="710052"/>
          </a:xfrm>
        </p:spPr>
        <p:txBody>
          <a:bodyPr/>
          <a:lstStyle/>
          <a:p>
            <a:r>
              <a:rPr lang="pl-PL" dirty="0"/>
              <a:t>Ključna orodja korakov BIP postopka</a:t>
            </a:r>
            <a:endParaRPr lang="en-US" dirty="0"/>
          </a:p>
        </p:txBody>
      </p:sp>
      <p:graphicFrame>
        <p:nvGraphicFramePr>
          <p:cNvPr id="4" name="Označba mesta vsebine 3">
            <a:extLst>
              <a:ext uri="{FF2B5EF4-FFF2-40B4-BE49-F238E27FC236}">
                <a16:creationId xmlns:a16="http://schemas.microsoft.com/office/drawing/2014/main" id="{1C1138CC-7132-BF3A-8131-E9AC7D2A3268}"/>
              </a:ext>
            </a:extLst>
          </p:cNvPr>
          <p:cNvGraphicFramePr>
            <a:graphicFrameLocks noGrp="1"/>
          </p:cNvGraphicFramePr>
          <p:nvPr>
            <p:ph idx="1"/>
            <p:extLst>
              <p:ext uri="{D42A27DB-BD31-4B8C-83A1-F6EECF244321}">
                <p14:modId xmlns:p14="http://schemas.microsoft.com/office/powerpoint/2010/main" val="1756298128"/>
              </p:ext>
            </p:extLst>
          </p:nvPr>
        </p:nvGraphicFramePr>
        <p:xfrm>
          <a:off x="209034" y="1001487"/>
          <a:ext cx="8712200" cy="3331063"/>
        </p:xfrm>
        <a:graphic>
          <a:graphicData uri="http://schemas.openxmlformats.org/drawingml/2006/table">
            <a:tbl>
              <a:tblPr firstRow="1" firstCol="1" bandRow="1">
                <a:tableStyleId>{3B4B98B0-60AC-42C2-AFA5-B58CD77FA1E5}</a:tableStyleId>
              </a:tblPr>
              <a:tblGrid>
                <a:gridCol w="2594610">
                  <a:extLst>
                    <a:ext uri="{9D8B030D-6E8A-4147-A177-3AD203B41FA5}">
                      <a16:colId xmlns:a16="http://schemas.microsoft.com/office/drawing/2014/main" val="197387736"/>
                    </a:ext>
                  </a:extLst>
                </a:gridCol>
                <a:gridCol w="6117590">
                  <a:extLst>
                    <a:ext uri="{9D8B030D-6E8A-4147-A177-3AD203B41FA5}">
                      <a16:colId xmlns:a16="http://schemas.microsoft.com/office/drawing/2014/main" val="1903628952"/>
                    </a:ext>
                  </a:extLst>
                </a:gridCol>
              </a:tblGrid>
              <a:tr h="356327">
                <a:tc>
                  <a:txBody>
                    <a:bodyPr/>
                    <a:lstStyle/>
                    <a:p>
                      <a:pPr>
                        <a:spcAft>
                          <a:spcPts val="1200"/>
                        </a:spcAft>
                      </a:pPr>
                      <a:r>
                        <a:rPr lang="sl-SI" sz="1200" dirty="0">
                          <a:effectLst/>
                        </a:rPr>
                        <a:t>Korak BIP postopka</a:t>
                      </a:r>
                      <a:endParaRPr lang="en-US" sz="1200" dirty="0">
                        <a:solidFill>
                          <a:srgbClr val="000000"/>
                        </a:solidFill>
                        <a:effectLst/>
                        <a:latin typeface="Arial" panose="020B0604020202020204" pitchFamily="34" charset="0"/>
                        <a:ea typeface="Arial" panose="020B0604020202020204" pitchFamily="34" charset="0"/>
                      </a:endParaRPr>
                    </a:p>
                  </a:txBody>
                  <a:tcPr marL="36656" marR="36656" marT="36656" marB="36656"/>
                </a:tc>
                <a:tc>
                  <a:txBody>
                    <a:bodyPr/>
                    <a:lstStyle/>
                    <a:p>
                      <a:pPr>
                        <a:spcAft>
                          <a:spcPts val="1200"/>
                        </a:spcAft>
                      </a:pPr>
                      <a:r>
                        <a:rPr lang="sl-SI" sz="1200">
                          <a:effectLst/>
                        </a:rPr>
                        <a:t>Orodja</a:t>
                      </a:r>
                      <a:endParaRPr lang="en-US" sz="1200">
                        <a:solidFill>
                          <a:srgbClr val="000000"/>
                        </a:solidFill>
                        <a:effectLst/>
                        <a:latin typeface="Arial" panose="020B0604020202020204" pitchFamily="34" charset="0"/>
                        <a:ea typeface="Arial" panose="020B0604020202020204" pitchFamily="34" charset="0"/>
                      </a:endParaRPr>
                    </a:p>
                  </a:txBody>
                  <a:tcPr marL="36656" marR="36656" marT="36656" marB="36656"/>
                </a:tc>
                <a:extLst>
                  <a:ext uri="{0D108BD9-81ED-4DB2-BD59-A6C34878D82A}">
                    <a16:rowId xmlns:a16="http://schemas.microsoft.com/office/drawing/2014/main" val="1643797536"/>
                  </a:ext>
                </a:extLst>
              </a:tr>
              <a:tr h="588539">
                <a:tc>
                  <a:txBody>
                    <a:bodyPr/>
                    <a:lstStyle/>
                    <a:p>
                      <a:pPr>
                        <a:spcAft>
                          <a:spcPts val="1200"/>
                        </a:spcAft>
                      </a:pPr>
                      <a:r>
                        <a:rPr lang="sl-SI" sz="1200" dirty="0">
                          <a:effectLst/>
                        </a:rPr>
                        <a:t>Identifikacija, registracija, </a:t>
                      </a:r>
                      <a:r>
                        <a:rPr lang="sl-SI" sz="1200" dirty="0" err="1">
                          <a:effectLst/>
                        </a:rPr>
                        <a:t>prioritizacija</a:t>
                      </a:r>
                      <a:endParaRPr lang="en-US" sz="1200" dirty="0">
                        <a:solidFill>
                          <a:srgbClr val="000000"/>
                        </a:solidFill>
                        <a:effectLst/>
                        <a:latin typeface="Arial" panose="020B0604020202020204" pitchFamily="34" charset="0"/>
                        <a:ea typeface="Arial" panose="020B0604020202020204" pitchFamily="34" charset="0"/>
                      </a:endParaRPr>
                    </a:p>
                  </a:txBody>
                  <a:tcPr marL="36656" marR="36656" marT="36656" marB="36656"/>
                </a:tc>
                <a:tc>
                  <a:txBody>
                    <a:bodyPr/>
                    <a:lstStyle/>
                    <a:p>
                      <a:pPr>
                        <a:spcAft>
                          <a:spcPts val="1200"/>
                        </a:spcAft>
                      </a:pPr>
                      <a:r>
                        <a:rPr lang="sl-SI" sz="1200">
                          <a:effectLst/>
                        </a:rPr>
                        <a:t>Identifikacijski obrazec; merila za sprejem; obrazec za soglasje; merila za razvrščanje po pomembnosti</a:t>
                      </a:r>
                      <a:endParaRPr lang="en-US" sz="1200">
                        <a:solidFill>
                          <a:srgbClr val="000000"/>
                        </a:solidFill>
                        <a:effectLst/>
                        <a:latin typeface="Arial" panose="020B0604020202020204" pitchFamily="34" charset="0"/>
                        <a:ea typeface="Arial" panose="020B0604020202020204" pitchFamily="34" charset="0"/>
                      </a:endParaRPr>
                    </a:p>
                  </a:txBody>
                  <a:tcPr marL="36656" marR="36656" marT="36656" marB="36656"/>
                </a:tc>
                <a:extLst>
                  <a:ext uri="{0D108BD9-81ED-4DB2-BD59-A6C34878D82A}">
                    <a16:rowId xmlns:a16="http://schemas.microsoft.com/office/drawing/2014/main" val="1314697089"/>
                  </a:ext>
                </a:extLst>
              </a:tr>
              <a:tr h="356327">
                <a:tc>
                  <a:txBody>
                    <a:bodyPr/>
                    <a:lstStyle/>
                    <a:p>
                      <a:pPr>
                        <a:spcAft>
                          <a:spcPts val="1200"/>
                        </a:spcAft>
                      </a:pPr>
                      <a:r>
                        <a:rPr lang="sl-SI" sz="1200" dirty="0">
                          <a:effectLst/>
                        </a:rPr>
                        <a:t>Ocena potreb in največje koristi</a:t>
                      </a:r>
                      <a:endParaRPr lang="en-US" sz="1200" dirty="0">
                        <a:solidFill>
                          <a:srgbClr val="000000"/>
                        </a:solidFill>
                        <a:effectLst/>
                        <a:latin typeface="Arial" panose="020B0604020202020204" pitchFamily="34" charset="0"/>
                        <a:ea typeface="Arial" panose="020B0604020202020204" pitchFamily="34" charset="0"/>
                      </a:endParaRPr>
                    </a:p>
                  </a:txBody>
                  <a:tcPr marL="36656" marR="36656" marT="36656" marB="36656"/>
                </a:tc>
                <a:tc>
                  <a:txBody>
                    <a:bodyPr/>
                    <a:lstStyle/>
                    <a:p>
                      <a:pPr>
                        <a:spcAft>
                          <a:spcPts val="1200"/>
                        </a:spcAft>
                      </a:pPr>
                      <a:r>
                        <a:rPr lang="sl-SI" sz="1200">
                          <a:effectLst/>
                        </a:rPr>
                        <a:t>Obrazci za oceno največje koristi: </a:t>
                      </a:r>
                      <a:r>
                        <a:rPr lang="sl-SI" sz="1200" u="sng">
                          <a:effectLst/>
                          <a:hlinkClick r:id="rId3"/>
                        </a:rPr>
                        <a:t>Kratek obrazec BIA</a:t>
                      </a:r>
                      <a:r>
                        <a:rPr lang="sl-SI" sz="1200">
                          <a:effectLst/>
                        </a:rPr>
                        <a:t> </a:t>
                      </a:r>
                      <a:r>
                        <a:rPr lang="sl-SI" sz="1200" u="sng">
                          <a:effectLst/>
                          <a:hlinkClick r:id="rId3"/>
                        </a:rPr>
                        <a:t>Celosten obrazec BIA</a:t>
                      </a:r>
                      <a:endParaRPr lang="en-US" sz="1200">
                        <a:solidFill>
                          <a:srgbClr val="000000"/>
                        </a:solidFill>
                        <a:effectLst/>
                        <a:latin typeface="Arial" panose="020B0604020202020204" pitchFamily="34" charset="0"/>
                        <a:ea typeface="Arial" panose="020B0604020202020204" pitchFamily="34" charset="0"/>
                      </a:endParaRPr>
                    </a:p>
                  </a:txBody>
                  <a:tcPr marL="36656" marR="36656" marT="36656" marB="36656"/>
                </a:tc>
                <a:extLst>
                  <a:ext uri="{0D108BD9-81ED-4DB2-BD59-A6C34878D82A}">
                    <a16:rowId xmlns:a16="http://schemas.microsoft.com/office/drawing/2014/main" val="2987203208"/>
                  </a:ext>
                </a:extLst>
              </a:tr>
              <a:tr h="356327">
                <a:tc>
                  <a:txBody>
                    <a:bodyPr/>
                    <a:lstStyle/>
                    <a:p>
                      <a:pPr>
                        <a:spcAft>
                          <a:spcPts val="1200"/>
                        </a:spcAft>
                      </a:pPr>
                      <a:r>
                        <a:rPr lang="sl-SI" sz="1200" dirty="0">
                          <a:effectLst/>
                        </a:rPr>
                        <a:t>Priprava individualnega načrta primera</a:t>
                      </a:r>
                      <a:endParaRPr lang="en-US" sz="1200" dirty="0">
                        <a:solidFill>
                          <a:srgbClr val="000000"/>
                        </a:solidFill>
                        <a:effectLst/>
                        <a:latin typeface="Arial" panose="020B0604020202020204" pitchFamily="34" charset="0"/>
                        <a:ea typeface="Arial" panose="020B0604020202020204" pitchFamily="34" charset="0"/>
                      </a:endParaRPr>
                    </a:p>
                  </a:txBody>
                  <a:tcPr marL="36656" marR="36656" marT="36656" marB="36656"/>
                </a:tc>
                <a:tc>
                  <a:txBody>
                    <a:bodyPr/>
                    <a:lstStyle/>
                    <a:p>
                      <a:pPr>
                        <a:spcAft>
                          <a:spcPts val="1200"/>
                        </a:spcAft>
                      </a:pPr>
                      <a:r>
                        <a:rPr lang="sl-SI" sz="1200" dirty="0">
                          <a:effectLst/>
                        </a:rPr>
                        <a:t>Obrazec za individualni načrt (že vzpostavljen v NC Postojna, del </a:t>
                      </a:r>
                      <a:r>
                        <a:rPr lang="sl-SI" sz="1200" u="sng" dirty="0">
                          <a:effectLst/>
                          <a:hlinkClick r:id="rId3"/>
                        </a:rPr>
                        <a:t>obrazca BIA</a:t>
                      </a:r>
                      <a:r>
                        <a:rPr lang="sl-SI" sz="1200" u="sng" dirty="0">
                          <a:effectLst/>
                        </a:rPr>
                        <a:t>)</a:t>
                      </a:r>
                      <a:endParaRPr lang="en-US" sz="1200" dirty="0">
                        <a:solidFill>
                          <a:srgbClr val="000000"/>
                        </a:solidFill>
                        <a:effectLst/>
                        <a:latin typeface="Arial" panose="020B0604020202020204" pitchFamily="34" charset="0"/>
                        <a:ea typeface="Arial" panose="020B0604020202020204" pitchFamily="34" charset="0"/>
                      </a:endParaRPr>
                    </a:p>
                  </a:txBody>
                  <a:tcPr marL="36656" marR="36656" marT="36656" marB="36656"/>
                </a:tc>
                <a:extLst>
                  <a:ext uri="{0D108BD9-81ED-4DB2-BD59-A6C34878D82A}">
                    <a16:rowId xmlns:a16="http://schemas.microsoft.com/office/drawing/2014/main" val="3730159620"/>
                  </a:ext>
                </a:extLst>
              </a:tr>
              <a:tr h="356327">
                <a:tc>
                  <a:txBody>
                    <a:bodyPr/>
                    <a:lstStyle/>
                    <a:p>
                      <a:pPr>
                        <a:spcAft>
                          <a:spcPts val="1200"/>
                        </a:spcAft>
                      </a:pPr>
                      <a:r>
                        <a:rPr lang="sl-SI" sz="1200">
                          <a:effectLst/>
                        </a:rPr>
                        <a:t>Izvajanje</a:t>
                      </a:r>
                      <a:endParaRPr lang="en-US" sz="1200">
                        <a:solidFill>
                          <a:srgbClr val="000000"/>
                        </a:solidFill>
                        <a:effectLst/>
                        <a:latin typeface="Arial" panose="020B0604020202020204" pitchFamily="34" charset="0"/>
                        <a:ea typeface="Arial" panose="020B0604020202020204" pitchFamily="34" charset="0"/>
                      </a:endParaRPr>
                    </a:p>
                  </a:txBody>
                  <a:tcPr marL="36656" marR="36656" marT="36656" marB="36656"/>
                </a:tc>
                <a:tc>
                  <a:txBody>
                    <a:bodyPr/>
                    <a:lstStyle/>
                    <a:p>
                      <a:pPr>
                        <a:spcAft>
                          <a:spcPts val="1200"/>
                        </a:spcAft>
                      </a:pPr>
                      <a:r>
                        <a:rPr lang="sl-SI" sz="1200">
                          <a:effectLst/>
                        </a:rPr>
                        <a:t>Obrazec za napotitev; obrazec za opravljene storitve</a:t>
                      </a:r>
                      <a:endParaRPr lang="en-US" sz="1200">
                        <a:solidFill>
                          <a:srgbClr val="000000"/>
                        </a:solidFill>
                        <a:effectLst/>
                        <a:latin typeface="Arial" panose="020B0604020202020204" pitchFamily="34" charset="0"/>
                        <a:ea typeface="Arial" panose="020B0604020202020204" pitchFamily="34" charset="0"/>
                      </a:endParaRPr>
                    </a:p>
                  </a:txBody>
                  <a:tcPr marL="36656" marR="36656" marT="36656" marB="36656"/>
                </a:tc>
                <a:extLst>
                  <a:ext uri="{0D108BD9-81ED-4DB2-BD59-A6C34878D82A}">
                    <a16:rowId xmlns:a16="http://schemas.microsoft.com/office/drawing/2014/main" val="897011451"/>
                  </a:ext>
                </a:extLst>
              </a:tr>
              <a:tr h="356327">
                <a:tc>
                  <a:txBody>
                    <a:bodyPr/>
                    <a:lstStyle/>
                    <a:p>
                      <a:pPr>
                        <a:spcAft>
                          <a:spcPts val="1200"/>
                        </a:spcAft>
                      </a:pPr>
                      <a:r>
                        <a:rPr lang="sl-SI" sz="1200" dirty="0">
                          <a:effectLst/>
                        </a:rPr>
                        <a:t>Spremljanje, nadaljnje ukrepanje in pregled</a:t>
                      </a:r>
                      <a:endParaRPr lang="en-US" sz="1200" dirty="0">
                        <a:solidFill>
                          <a:srgbClr val="000000"/>
                        </a:solidFill>
                        <a:effectLst/>
                        <a:latin typeface="Arial" panose="020B0604020202020204" pitchFamily="34" charset="0"/>
                        <a:ea typeface="Arial" panose="020B0604020202020204" pitchFamily="34" charset="0"/>
                      </a:endParaRPr>
                    </a:p>
                  </a:txBody>
                  <a:tcPr marL="36656" marR="36656" marT="36656" marB="36656"/>
                </a:tc>
                <a:tc>
                  <a:txBody>
                    <a:bodyPr/>
                    <a:lstStyle/>
                    <a:p>
                      <a:pPr>
                        <a:spcAft>
                          <a:spcPts val="1200"/>
                        </a:spcAft>
                      </a:pPr>
                      <a:r>
                        <a:rPr lang="sl-SI" sz="1200">
                          <a:effectLst/>
                        </a:rPr>
                        <a:t>Obrazec za nadaljnje ukrepanje</a:t>
                      </a:r>
                      <a:endParaRPr lang="en-US" sz="1200">
                        <a:solidFill>
                          <a:srgbClr val="000000"/>
                        </a:solidFill>
                        <a:effectLst/>
                        <a:latin typeface="Arial" panose="020B0604020202020204" pitchFamily="34" charset="0"/>
                        <a:ea typeface="Arial" panose="020B0604020202020204" pitchFamily="34" charset="0"/>
                      </a:endParaRPr>
                    </a:p>
                  </a:txBody>
                  <a:tcPr marL="36656" marR="36656" marT="36656" marB="36656"/>
                </a:tc>
                <a:extLst>
                  <a:ext uri="{0D108BD9-81ED-4DB2-BD59-A6C34878D82A}">
                    <a16:rowId xmlns:a16="http://schemas.microsoft.com/office/drawing/2014/main" val="1549183442"/>
                  </a:ext>
                </a:extLst>
              </a:tr>
              <a:tr h="356327">
                <a:tc>
                  <a:txBody>
                    <a:bodyPr/>
                    <a:lstStyle/>
                    <a:p>
                      <a:pPr>
                        <a:spcAft>
                          <a:spcPts val="1200"/>
                        </a:spcAft>
                      </a:pPr>
                      <a:r>
                        <a:rPr lang="sl-SI" sz="1200" dirty="0">
                          <a:effectLst/>
                        </a:rPr>
                        <a:t>Zaključevanje primera</a:t>
                      </a:r>
                      <a:endParaRPr lang="en-US" sz="1200" dirty="0">
                        <a:solidFill>
                          <a:srgbClr val="000000"/>
                        </a:solidFill>
                        <a:effectLst/>
                        <a:latin typeface="Arial" panose="020B0604020202020204" pitchFamily="34" charset="0"/>
                        <a:ea typeface="Arial" panose="020B0604020202020204" pitchFamily="34" charset="0"/>
                      </a:endParaRPr>
                    </a:p>
                  </a:txBody>
                  <a:tcPr marL="36656" marR="36656" marT="36656" marB="36656"/>
                </a:tc>
                <a:tc>
                  <a:txBody>
                    <a:bodyPr/>
                    <a:lstStyle/>
                    <a:p>
                      <a:pPr>
                        <a:spcAft>
                          <a:spcPts val="1200"/>
                        </a:spcAft>
                      </a:pPr>
                      <a:r>
                        <a:rPr lang="sl-SI" sz="1200" dirty="0">
                          <a:effectLst/>
                        </a:rPr>
                        <a:t>Obrazec za zaključek; obrazec za povratno informacijo otroka</a:t>
                      </a:r>
                      <a:endParaRPr lang="en-US" sz="1200" dirty="0">
                        <a:solidFill>
                          <a:srgbClr val="000000"/>
                        </a:solidFill>
                        <a:effectLst/>
                        <a:latin typeface="Arial" panose="020B0604020202020204" pitchFamily="34" charset="0"/>
                        <a:ea typeface="Arial" panose="020B0604020202020204" pitchFamily="34" charset="0"/>
                      </a:endParaRPr>
                    </a:p>
                  </a:txBody>
                  <a:tcPr marL="36656" marR="36656" marT="36656" marB="36656"/>
                </a:tc>
                <a:extLst>
                  <a:ext uri="{0D108BD9-81ED-4DB2-BD59-A6C34878D82A}">
                    <a16:rowId xmlns:a16="http://schemas.microsoft.com/office/drawing/2014/main" val="3787233553"/>
                  </a:ext>
                </a:extLst>
              </a:tr>
              <a:tr h="356327">
                <a:tc>
                  <a:txBody>
                    <a:bodyPr/>
                    <a:lstStyle/>
                    <a:p>
                      <a:pPr>
                        <a:spcAft>
                          <a:spcPts val="1200"/>
                        </a:spcAft>
                      </a:pPr>
                      <a:r>
                        <a:rPr lang="sl-SI" sz="1200" dirty="0">
                          <a:effectLst/>
                        </a:rPr>
                        <a:t>BID (</a:t>
                      </a:r>
                      <a:r>
                        <a:rPr lang="sl-SI" sz="1200" u="sng" dirty="0">
                          <a:effectLst/>
                        </a:rPr>
                        <a:t>lahko se sproži v katerem koli koraku)</a:t>
                      </a:r>
                      <a:endParaRPr lang="en-US" sz="1200" u="sng" dirty="0">
                        <a:solidFill>
                          <a:srgbClr val="000000"/>
                        </a:solidFill>
                        <a:effectLst/>
                        <a:latin typeface="Arial" panose="020B0604020202020204" pitchFamily="34" charset="0"/>
                        <a:ea typeface="Arial" panose="020B0604020202020204" pitchFamily="34" charset="0"/>
                      </a:endParaRPr>
                    </a:p>
                  </a:txBody>
                  <a:tcPr marL="36656" marR="36656" marT="36656" marB="36656"/>
                </a:tc>
                <a:tc>
                  <a:txBody>
                    <a:bodyPr/>
                    <a:lstStyle/>
                    <a:p>
                      <a:pPr>
                        <a:spcAft>
                          <a:spcPts val="1200"/>
                        </a:spcAft>
                      </a:pPr>
                      <a:r>
                        <a:rPr lang="sl-SI" sz="1200" u="sng" dirty="0">
                          <a:effectLst/>
                          <a:hlinkClick r:id="rId3"/>
                        </a:rPr>
                        <a:t>Obrazec za poročilo BID</a:t>
                      </a:r>
                      <a:r>
                        <a:rPr lang="sl-SI" sz="1200" dirty="0">
                          <a:effectLst/>
                        </a:rPr>
                        <a:t> </a:t>
                      </a:r>
                      <a:r>
                        <a:rPr lang="sl-SI" sz="1200" u="sng" dirty="0">
                          <a:effectLst/>
                          <a:hlinkClick r:id="rId3"/>
                        </a:rPr>
                        <a:t>Obrazec za pregled BID</a:t>
                      </a:r>
                      <a:endParaRPr lang="en-US" sz="1200" dirty="0">
                        <a:solidFill>
                          <a:srgbClr val="000000"/>
                        </a:solidFill>
                        <a:effectLst/>
                        <a:latin typeface="Arial" panose="020B0604020202020204" pitchFamily="34" charset="0"/>
                        <a:ea typeface="Arial" panose="020B0604020202020204" pitchFamily="34" charset="0"/>
                      </a:endParaRPr>
                    </a:p>
                  </a:txBody>
                  <a:tcPr marL="36656" marR="36656" marT="36656" marB="36656"/>
                </a:tc>
                <a:extLst>
                  <a:ext uri="{0D108BD9-81ED-4DB2-BD59-A6C34878D82A}">
                    <a16:rowId xmlns:a16="http://schemas.microsoft.com/office/drawing/2014/main" val="161368589"/>
                  </a:ext>
                </a:extLst>
              </a:tr>
            </a:tbl>
          </a:graphicData>
        </a:graphic>
      </p:graphicFrame>
      <p:sp>
        <p:nvSpPr>
          <p:cNvPr id="5" name="Rectangle 1">
            <a:extLst>
              <a:ext uri="{FF2B5EF4-FFF2-40B4-BE49-F238E27FC236}">
                <a16:creationId xmlns:a16="http://schemas.microsoft.com/office/drawing/2014/main" id="{1860493F-A650-55B9-40D7-45E4B450C9C2}"/>
              </a:ext>
            </a:extLst>
          </p:cNvPr>
          <p:cNvSpPr>
            <a:spLocks noChangeArrowheads="1"/>
          </p:cNvSpPr>
          <p:nvPr/>
        </p:nvSpPr>
        <p:spPr bwMode="auto">
          <a:xfrm>
            <a:off x="209550" y="189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PoljeZBesedilom 7">
            <a:extLst>
              <a:ext uri="{FF2B5EF4-FFF2-40B4-BE49-F238E27FC236}">
                <a16:creationId xmlns:a16="http://schemas.microsoft.com/office/drawing/2014/main" id="{8D527602-2A5B-D1F2-E265-5C2456E2EA09}"/>
              </a:ext>
            </a:extLst>
          </p:cNvPr>
          <p:cNvSpPr txBox="1"/>
          <p:nvPr/>
        </p:nvSpPr>
        <p:spPr>
          <a:xfrm>
            <a:off x="339635" y="4563134"/>
            <a:ext cx="7234509" cy="415498"/>
          </a:xfrm>
          <a:prstGeom prst="rect">
            <a:avLst/>
          </a:prstGeom>
          <a:noFill/>
        </p:spPr>
        <p:txBody>
          <a:bodyPr wrap="square" rtlCol="0">
            <a:spAutoFit/>
          </a:bodyPr>
          <a:lstStyle/>
          <a:p>
            <a:r>
              <a:rPr lang="sl-SI" sz="1050" dirty="0"/>
              <a:t>Glej</a:t>
            </a:r>
            <a:r>
              <a:rPr lang="sl-SI" sz="1050" i="1" dirty="0"/>
              <a:t>: Poglavje 3</a:t>
            </a:r>
            <a:r>
              <a:rPr lang="sl-SI" sz="1050" dirty="0"/>
              <a:t>.2. Smernice UNHCR o postopku določanja največje otrokove koristi 2021: Ugotavljanje in določanje največje otrokove koristi I Glej tudi: priloge </a:t>
            </a:r>
            <a:r>
              <a:rPr lang="en-US" sz="1050" dirty="0">
                <a:hlinkClick r:id="rId4"/>
              </a:rPr>
              <a:t>Delo_s_prisilno_razseljenimi_osebami_-_prirocnik_z_CSD.pdf</a:t>
            </a:r>
            <a:r>
              <a:rPr lang="sl-SI" sz="1050" dirty="0"/>
              <a:t> </a:t>
            </a:r>
            <a:endParaRPr lang="en-US" sz="1050" dirty="0"/>
          </a:p>
        </p:txBody>
      </p:sp>
    </p:spTree>
    <p:extLst>
      <p:ext uri="{BB962C8B-B14F-4D97-AF65-F5344CB8AC3E}">
        <p14:creationId xmlns:p14="http://schemas.microsoft.com/office/powerpoint/2010/main" val="3303195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624F46-76B5-0AF2-B58E-F030648134F3}"/>
              </a:ext>
            </a:extLst>
          </p:cNvPr>
          <p:cNvSpPr>
            <a:spLocks noGrp="1"/>
          </p:cNvSpPr>
          <p:nvPr>
            <p:ph type="title"/>
          </p:nvPr>
        </p:nvSpPr>
        <p:spPr>
          <a:xfrm>
            <a:off x="209034" y="204348"/>
            <a:ext cx="7834586" cy="968351"/>
          </a:xfrm>
        </p:spPr>
        <p:txBody>
          <a:bodyPr/>
          <a:lstStyle/>
          <a:p>
            <a:r>
              <a:rPr lang="en-US" dirty="0" err="1"/>
              <a:t>Obrazec</a:t>
            </a:r>
            <a:r>
              <a:rPr lang="en-US" dirty="0"/>
              <a:t> za </a:t>
            </a:r>
            <a:r>
              <a:rPr lang="en-US" dirty="0" err="1"/>
              <a:t>izdelavo</a:t>
            </a:r>
            <a:r>
              <a:rPr lang="en-US" dirty="0"/>
              <a:t> </a:t>
            </a:r>
            <a:r>
              <a:rPr lang="en-US" dirty="0" err="1"/>
              <a:t>ocene</a:t>
            </a:r>
            <a:r>
              <a:rPr lang="en-US" dirty="0"/>
              <a:t> </a:t>
            </a:r>
            <a:r>
              <a:rPr lang="en-US" dirty="0" err="1"/>
              <a:t>največje</a:t>
            </a:r>
            <a:r>
              <a:rPr lang="en-US" dirty="0"/>
              <a:t> </a:t>
            </a:r>
            <a:r>
              <a:rPr lang="en-US" dirty="0" err="1"/>
              <a:t>otrokove</a:t>
            </a:r>
            <a:r>
              <a:rPr lang="en-US" dirty="0"/>
              <a:t> </a:t>
            </a:r>
            <a:r>
              <a:rPr lang="en-US" dirty="0" err="1"/>
              <a:t>korist</a:t>
            </a:r>
            <a:r>
              <a:rPr lang="sl-SI" dirty="0"/>
              <a:t>i (</a:t>
            </a:r>
            <a:r>
              <a:rPr lang="sl-SI" sz="2400" i="1" dirty="0"/>
              <a:t>poglavje 6.12.)</a:t>
            </a:r>
            <a:endParaRPr lang="en-US" i="1" dirty="0"/>
          </a:p>
        </p:txBody>
      </p:sp>
      <p:pic>
        <p:nvPicPr>
          <p:cNvPr id="4" name="Označba mesta vsebine 3" descr="Slika, ki vsebuje besede vzorec, piksel, oblikovanje&#10;&#10;Vsebina, ustvarjena z umetno inteligenco, morda ni pravilna.">
            <a:extLst>
              <a:ext uri="{FF2B5EF4-FFF2-40B4-BE49-F238E27FC236}">
                <a16:creationId xmlns:a16="http://schemas.microsoft.com/office/drawing/2014/main" id="{D4F1BAFD-64A7-CF79-6DED-A7826C4C4B96}"/>
              </a:ext>
            </a:extLst>
          </p:cNvPr>
          <p:cNvPicPr>
            <a:picLocks noGrp="1" noChangeAspect="1"/>
          </p:cNvPicPr>
          <p:nvPr>
            <p:ph idx="1"/>
          </p:nvPr>
        </p:nvPicPr>
        <p:blipFill>
          <a:blip r:embed="rId3"/>
          <a:srcRect t="11322" b="10959"/>
          <a:stretch>
            <a:fillRect/>
          </a:stretch>
        </p:blipFill>
        <p:spPr>
          <a:xfrm>
            <a:off x="7898035" y="204347"/>
            <a:ext cx="1245965" cy="968352"/>
          </a:xfrm>
          <a:prstGeom prst="rect">
            <a:avLst/>
          </a:prstGeom>
          <a:noFill/>
        </p:spPr>
      </p:pic>
      <p:sp>
        <p:nvSpPr>
          <p:cNvPr id="5" name="PoljeZBesedilom 4">
            <a:extLst>
              <a:ext uri="{FF2B5EF4-FFF2-40B4-BE49-F238E27FC236}">
                <a16:creationId xmlns:a16="http://schemas.microsoft.com/office/drawing/2014/main" id="{40B8B912-9CD7-3578-D502-4D1212F4A7B1}"/>
              </a:ext>
            </a:extLst>
          </p:cNvPr>
          <p:cNvSpPr txBox="1"/>
          <p:nvPr/>
        </p:nvSpPr>
        <p:spPr>
          <a:xfrm>
            <a:off x="371959" y="1596325"/>
            <a:ext cx="7446936" cy="3416320"/>
          </a:xfrm>
          <a:prstGeom prst="rect">
            <a:avLst/>
          </a:prstGeom>
          <a:noFill/>
        </p:spPr>
        <p:txBody>
          <a:bodyPr wrap="square" rtlCol="0">
            <a:spAutoFit/>
          </a:bodyPr>
          <a:lstStyle/>
          <a:p>
            <a:r>
              <a:rPr lang="sl-SI" dirty="0"/>
              <a:t>Vsebina: </a:t>
            </a:r>
          </a:p>
          <a:p>
            <a:pPr marL="342900" indent="-342900">
              <a:buAutoNum type="arabicPeriod"/>
            </a:pPr>
            <a:r>
              <a:rPr lang="sl-SI" b="1" dirty="0"/>
              <a:t>Osnovni podatki </a:t>
            </a:r>
            <a:r>
              <a:rPr lang="sl-SI" dirty="0"/>
              <a:t>o otroku, starših, skrbnikih</a:t>
            </a:r>
          </a:p>
          <a:p>
            <a:pPr marL="342900" indent="-342900">
              <a:buAutoNum type="arabicPeriod"/>
            </a:pPr>
            <a:r>
              <a:rPr lang="sl-SI" b="1" dirty="0"/>
              <a:t>Ocena otrokovih koristi</a:t>
            </a:r>
            <a:r>
              <a:rPr lang="sl-SI" dirty="0"/>
              <a:t>, upoštevajoč: potrebe po zaščiti in varnosti, mednarodni zaščiti, psihološke, razvojne, zdravstvene; specifične okoliščine: morebitna ogroženost otroka; ustreznost nastanitve ter predlogi glede nastanitve in oskrbe</a:t>
            </a:r>
          </a:p>
          <a:p>
            <a:pPr marL="342900" indent="-342900">
              <a:buAutoNum type="arabicPeriod"/>
            </a:pPr>
            <a:r>
              <a:rPr lang="sl-SI" dirty="0"/>
              <a:t>Ocena potreb povezanih s </a:t>
            </a:r>
            <a:r>
              <a:rPr lang="sl-SI" b="1" dirty="0"/>
              <a:t>sledenjem družinskih članov</a:t>
            </a:r>
            <a:r>
              <a:rPr lang="sl-SI" dirty="0"/>
              <a:t>; združevanju z družinskimi člani</a:t>
            </a:r>
          </a:p>
          <a:p>
            <a:pPr marL="342900" indent="-342900">
              <a:buAutoNum type="arabicPeriod"/>
            </a:pPr>
            <a:r>
              <a:rPr lang="sl-SI" b="1" dirty="0"/>
              <a:t>Priprava ocene in priporočil</a:t>
            </a:r>
            <a:r>
              <a:rPr lang="sl-SI" dirty="0"/>
              <a:t>, upoštevajoč </a:t>
            </a:r>
            <a:r>
              <a:rPr lang="sl-SI" b="1" dirty="0"/>
              <a:t>mnenje otroka in skrbnika</a:t>
            </a:r>
          </a:p>
          <a:p>
            <a:pPr marL="342900" indent="-342900">
              <a:buAutoNum type="arabicPeriod"/>
            </a:pPr>
            <a:r>
              <a:rPr lang="sl-SI" b="1" dirty="0"/>
              <a:t>Skrben pregled </a:t>
            </a:r>
            <a:r>
              <a:rPr lang="sl-SI" dirty="0"/>
              <a:t>(BID odbor, nadrejeni)</a:t>
            </a:r>
          </a:p>
          <a:p>
            <a:pPr marL="342900" indent="-342900">
              <a:buAutoNum type="arabicPeriod"/>
            </a:pPr>
            <a:r>
              <a:rPr lang="sl-SI" b="1" dirty="0"/>
              <a:t>Pridobitev soglasij  </a:t>
            </a:r>
            <a:endParaRPr lang="en-US" b="1" dirty="0"/>
          </a:p>
        </p:txBody>
      </p:sp>
    </p:spTree>
    <p:extLst>
      <p:ext uri="{BB962C8B-B14F-4D97-AF65-F5344CB8AC3E}">
        <p14:creationId xmlns:p14="http://schemas.microsoft.com/office/powerpoint/2010/main" val="87888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806E2C2-0A11-6D7B-A9D7-3C1E4E66FD18}"/>
              </a:ext>
            </a:extLst>
          </p:cNvPr>
          <p:cNvSpPr>
            <a:spLocks noGrp="1"/>
          </p:cNvSpPr>
          <p:nvPr>
            <p:ph type="title"/>
          </p:nvPr>
        </p:nvSpPr>
        <p:spPr>
          <a:xfrm>
            <a:off x="209034" y="204348"/>
            <a:ext cx="8753431" cy="968351"/>
          </a:xfrm>
        </p:spPr>
        <p:txBody>
          <a:bodyPr/>
          <a:lstStyle/>
          <a:p>
            <a:r>
              <a:rPr lang="sl-SI" dirty="0"/>
              <a:t>Izseki obrazca za izdelavo ocene največje otrokove koristi </a:t>
            </a:r>
            <a:endParaRPr lang="en-US" dirty="0"/>
          </a:p>
        </p:txBody>
      </p:sp>
      <p:pic>
        <p:nvPicPr>
          <p:cNvPr id="5" name="Označba mesta vsebine 4">
            <a:extLst>
              <a:ext uri="{FF2B5EF4-FFF2-40B4-BE49-F238E27FC236}">
                <a16:creationId xmlns:a16="http://schemas.microsoft.com/office/drawing/2014/main" id="{A629ED11-1D35-67D0-7591-12BD5C48217A}"/>
              </a:ext>
            </a:extLst>
          </p:cNvPr>
          <p:cNvPicPr>
            <a:picLocks noGrp="1" noChangeAspect="1"/>
          </p:cNvPicPr>
          <p:nvPr>
            <p:ph sz="half" idx="1"/>
          </p:nvPr>
        </p:nvPicPr>
        <p:blipFill>
          <a:blip r:embed="rId3"/>
          <a:srcRect l="4584" r="14533" b="2"/>
          <a:stretch>
            <a:fillRect/>
          </a:stretch>
        </p:blipFill>
        <p:spPr>
          <a:xfrm>
            <a:off x="209034" y="1299600"/>
            <a:ext cx="4286766" cy="3087195"/>
          </a:xfrm>
          <a:noFill/>
        </p:spPr>
      </p:pic>
      <p:pic>
        <p:nvPicPr>
          <p:cNvPr id="7" name="Slika 6">
            <a:extLst>
              <a:ext uri="{FF2B5EF4-FFF2-40B4-BE49-F238E27FC236}">
                <a16:creationId xmlns:a16="http://schemas.microsoft.com/office/drawing/2014/main" id="{525EF434-1FFE-A795-9AD9-3D21D5ECF11E}"/>
              </a:ext>
            </a:extLst>
          </p:cNvPr>
          <p:cNvPicPr>
            <a:picLocks noChangeAspect="1"/>
          </p:cNvPicPr>
          <p:nvPr/>
        </p:nvPicPr>
        <p:blipFill>
          <a:blip r:embed="rId4"/>
          <a:srcRect r="14734" b="-3"/>
          <a:stretch>
            <a:fillRect/>
          </a:stretch>
        </p:blipFill>
        <p:spPr>
          <a:xfrm>
            <a:off x="4648200" y="1299600"/>
            <a:ext cx="4315146" cy="3087195"/>
          </a:xfrm>
          <a:prstGeom prst="rect">
            <a:avLst/>
          </a:prstGeom>
          <a:noFill/>
        </p:spPr>
      </p:pic>
    </p:spTree>
    <p:extLst>
      <p:ext uri="{BB962C8B-B14F-4D97-AF65-F5344CB8AC3E}">
        <p14:creationId xmlns:p14="http://schemas.microsoft.com/office/powerpoint/2010/main" val="217177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66A220C-BBC8-4B86-8A01-5E4A54501954}"/>
              </a:ext>
            </a:extLst>
          </p:cNvPr>
          <p:cNvSpPr>
            <a:spLocks noGrp="1"/>
          </p:cNvSpPr>
          <p:nvPr/>
        </p:nvSpPr>
        <p:spPr>
          <a:xfrm>
            <a:off x="423069" y="594493"/>
            <a:ext cx="8424863" cy="545258"/>
          </a:xfrm>
          <a:prstGeom prst="rect">
            <a:avLst/>
          </a:prstGeom>
        </p:spPr>
        <p:txBody>
          <a:bodyPr vert="horz" lIns="0" tIns="0" rIns="0" bIns="0" rtlCol="0" anchor="t" anchorCtr="0">
            <a:noAutofit/>
          </a:bodyPr>
          <a:lstStyle>
            <a:lvl1pPr algn="l" defTabSz="914400" rtl="0" eaLnBrk="1" latinLnBrk="0" hangingPunct="1">
              <a:spcBef>
                <a:spcPct val="0"/>
              </a:spcBef>
              <a:buNone/>
              <a:defRPr sz="4000" b="1" kern="1200">
                <a:solidFill>
                  <a:srgbClr val="0072BC"/>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a:solidFill>
                  <a:schemeClr val="bg1"/>
                </a:solidFill>
              </a:rPr>
              <a:t>BID Roles and Responsibilities</a:t>
            </a:r>
          </a:p>
        </p:txBody>
      </p:sp>
      <p:grpSp>
        <p:nvGrpSpPr>
          <p:cNvPr id="20" name="Group 19">
            <a:extLst>
              <a:ext uri="{FF2B5EF4-FFF2-40B4-BE49-F238E27FC236}">
                <a16:creationId xmlns:a16="http://schemas.microsoft.com/office/drawing/2014/main" id="{482B0AB5-CA03-4DDC-98C3-C5CEA3EA1776}"/>
              </a:ext>
            </a:extLst>
          </p:cNvPr>
          <p:cNvGrpSpPr/>
          <p:nvPr/>
        </p:nvGrpSpPr>
        <p:grpSpPr>
          <a:xfrm>
            <a:off x="492224" y="521502"/>
            <a:ext cx="8510373" cy="4098016"/>
            <a:chOff x="769420" y="692286"/>
            <a:chExt cx="11347164" cy="5464020"/>
          </a:xfrm>
        </p:grpSpPr>
        <p:pic>
          <p:nvPicPr>
            <p:cNvPr id="1026" name="Picture 2" descr="Map Cartoon clipart - Road, Technology, transparent clip art">
              <a:extLst>
                <a:ext uri="{FF2B5EF4-FFF2-40B4-BE49-F238E27FC236}">
                  <a16:creationId xmlns:a16="http://schemas.microsoft.com/office/drawing/2014/main" id="{CE9BFCB9-9EDE-4A3D-A897-1610754F3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083" y="880570"/>
              <a:ext cx="5690049" cy="51847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BFC0FA1-4C91-4491-8947-6537688C07E4}"/>
                </a:ext>
              </a:extLst>
            </p:cNvPr>
            <p:cNvSpPr txBox="1"/>
            <p:nvPr/>
          </p:nvSpPr>
          <p:spPr>
            <a:xfrm>
              <a:off x="9317294" y="3878760"/>
              <a:ext cx="2774623" cy="2277546"/>
            </a:xfrm>
            <a:prstGeom prst="rect">
              <a:avLst/>
            </a:prstGeom>
            <a:noFill/>
            <a:ln w="28575">
              <a:solidFill>
                <a:schemeClr val="accent6">
                  <a:lumMod val="75000"/>
                </a:schemeClr>
              </a:solidFill>
            </a:ln>
          </p:spPr>
          <p:txBody>
            <a:bodyPr wrap="square" rtlCol="0">
              <a:spAutoFit/>
            </a:bodyPr>
            <a:lstStyle/>
            <a:p>
              <a:r>
                <a:rPr lang="en-GB" sz="1500" dirty="0">
                  <a:latin typeface="Arial" panose="020B0604020202020204" pitchFamily="34" charset="0"/>
                  <a:cs typeface="Arial" panose="020B0604020202020204" pitchFamily="34" charset="0"/>
                </a:rPr>
                <a:t>BID</a:t>
              </a:r>
              <a:r>
                <a:rPr lang="sl-SI" sz="1500" dirty="0">
                  <a:latin typeface="Arial" panose="020B0604020202020204" pitchFamily="34" charset="0"/>
                  <a:cs typeface="Arial" panose="020B0604020202020204" pitchFamily="34" charset="0"/>
                </a:rPr>
                <a:t> poročilo pregleda in podpiše strokovna delavka, ki je zadolžena za spremljanje in nadzor BID postopkov ali vodja BID postopka.</a:t>
              </a:r>
              <a:endParaRPr lang="en-SE" sz="15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F4BFE05-4291-47C4-ABF9-B592C5FDE270}"/>
                </a:ext>
              </a:extLst>
            </p:cNvPr>
            <p:cNvSpPr txBox="1"/>
            <p:nvPr/>
          </p:nvSpPr>
          <p:spPr>
            <a:xfrm>
              <a:off x="820777" y="3378844"/>
              <a:ext cx="2774623" cy="2585322"/>
            </a:xfrm>
            <a:prstGeom prst="rect">
              <a:avLst/>
            </a:prstGeom>
            <a:noFill/>
            <a:ln w="28575">
              <a:solidFill>
                <a:srgbClr val="92D050"/>
              </a:solidFill>
            </a:ln>
          </p:spPr>
          <p:txBody>
            <a:bodyPr wrap="square" rtlCol="0">
              <a:spAutoFit/>
            </a:bodyPr>
            <a:lstStyle/>
            <a:p>
              <a:r>
                <a:rPr lang="sl-SI" altLang="en-US" sz="1500" dirty="0">
                  <a:latin typeface="Arial" panose="020B0604020202020204" pitchFamily="34" charset="0"/>
                  <a:cs typeface="Arial" panose="020B0604020202020204" pitchFamily="34" charset="0"/>
                </a:rPr>
                <a:t>Strokovna delavka zadolžena za spremljanje in nadzor BID postopkov ali vodja BID odbora skliče srečanje odbora (2 tedna pred srečanjem).  </a:t>
              </a:r>
              <a:endParaRPr lang="en-GB" altLang="en-US" sz="15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856B644-2B7F-412B-A0CA-5194F976881D}"/>
                </a:ext>
              </a:extLst>
            </p:cNvPr>
            <p:cNvSpPr txBox="1"/>
            <p:nvPr/>
          </p:nvSpPr>
          <p:spPr>
            <a:xfrm>
              <a:off x="8357150" y="2161288"/>
              <a:ext cx="3759434" cy="1354217"/>
            </a:xfrm>
            <a:prstGeom prst="rect">
              <a:avLst/>
            </a:prstGeom>
            <a:noFill/>
            <a:ln w="28575">
              <a:solidFill>
                <a:srgbClr val="FFFF00"/>
              </a:solidFill>
            </a:ln>
          </p:spPr>
          <p:txBody>
            <a:bodyPr wrap="square" rtlCol="0">
              <a:spAutoFit/>
            </a:bodyPr>
            <a:lstStyle/>
            <a:p>
              <a:r>
                <a:rPr lang="sl-SI" sz="1500" dirty="0">
                  <a:latin typeface="Arial" panose="020B0604020202020204" pitchFamily="34" charset="0"/>
                  <a:cs typeface="Arial" panose="020B0604020202020204" pitchFamily="34" charset="0"/>
                </a:rPr>
                <a:t>Vodja </a:t>
              </a:r>
              <a:r>
                <a:rPr lang="en-GB" sz="1500" dirty="0">
                  <a:latin typeface="Arial" panose="020B0604020202020204" pitchFamily="34" charset="0"/>
                  <a:cs typeface="Arial" panose="020B0604020202020204" pitchFamily="34" charset="0"/>
                </a:rPr>
                <a:t>BID </a:t>
              </a:r>
              <a:r>
                <a:rPr lang="sl-SI" sz="1500" dirty="0">
                  <a:latin typeface="Arial" panose="020B0604020202020204" pitchFamily="34" charset="0"/>
                  <a:cs typeface="Arial" panose="020B0604020202020204" pitchFamily="34" charset="0"/>
                </a:rPr>
                <a:t>odbora mora deliti</a:t>
              </a:r>
              <a:r>
                <a:rPr lang="en-GB" sz="1500" dirty="0">
                  <a:latin typeface="Arial" panose="020B0604020202020204" pitchFamily="34" charset="0"/>
                  <a:cs typeface="Arial" panose="020B0604020202020204" pitchFamily="34" charset="0"/>
                </a:rPr>
                <a:t> (</a:t>
              </a:r>
              <a:r>
                <a:rPr lang="sl-SI" sz="1500" dirty="0" err="1">
                  <a:latin typeface="Arial" panose="020B0604020202020204" pitchFamily="34" charset="0"/>
                  <a:cs typeface="Arial" panose="020B0604020202020204" pitchFamily="34" charset="0"/>
                </a:rPr>
                <a:t>anonimizirane</a:t>
              </a:r>
              <a:r>
                <a:rPr lang="en-GB" sz="1500" dirty="0">
                  <a:latin typeface="Arial" panose="020B0604020202020204" pitchFamily="34" charset="0"/>
                  <a:cs typeface="Arial" panose="020B0604020202020204" pitchFamily="34" charset="0"/>
                </a:rPr>
                <a:t>) </a:t>
              </a:r>
              <a:r>
                <a:rPr lang="sl-SI" sz="1500" dirty="0">
                  <a:latin typeface="Arial" panose="020B0604020202020204" pitchFamily="34" charset="0"/>
                  <a:cs typeface="Arial" panose="020B0604020202020204" pitchFamily="34" charset="0"/>
                </a:rPr>
                <a:t>izvode BID poročila</a:t>
              </a:r>
              <a:r>
                <a:rPr lang="en-GB" sz="1500" dirty="0">
                  <a:latin typeface="Arial" panose="020B0604020202020204" pitchFamily="34" charset="0"/>
                  <a:cs typeface="Arial" panose="020B0604020202020204" pitchFamily="34" charset="0"/>
                </a:rPr>
                <a:t> </a:t>
              </a:r>
              <a:r>
                <a:rPr lang="sl-SI" sz="1500" dirty="0">
                  <a:latin typeface="Arial" panose="020B0604020202020204" pitchFamily="34" charset="0"/>
                  <a:cs typeface="Arial" panose="020B0604020202020204" pitchFamily="34" charset="0"/>
                </a:rPr>
                <a:t>pred srečanjem odbora </a:t>
              </a:r>
              <a:r>
                <a:rPr lang="en-GB" sz="1500" dirty="0">
                  <a:latin typeface="Arial" panose="020B0604020202020204" pitchFamily="34" charset="0"/>
                  <a:cs typeface="Arial" panose="020B0604020202020204" pitchFamily="34" charset="0"/>
                </a:rPr>
                <a:t>(</a:t>
              </a:r>
              <a:r>
                <a:rPr lang="sl-SI" sz="1500" dirty="0">
                  <a:latin typeface="Arial" panose="020B0604020202020204" pitchFamily="34" charset="0"/>
                  <a:cs typeface="Arial" panose="020B0604020202020204" pitchFamily="34" charset="0"/>
                </a:rPr>
                <a:t>1 teden</a:t>
              </a:r>
              <a:r>
                <a:rPr lang="en-GB" sz="1500"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174ECA17-F2FE-44EF-A498-4F3541ADA277}"/>
                </a:ext>
              </a:extLst>
            </p:cNvPr>
            <p:cNvSpPr txBox="1"/>
            <p:nvPr/>
          </p:nvSpPr>
          <p:spPr>
            <a:xfrm>
              <a:off x="769420" y="2187892"/>
              <a:ext cx="4484942" cy="738664"/>
            </a:xfrm>
            <a:prstGeom prst="rect">
              <a:avLst/>
            </a:prstGeom>
            <a:noFill/>
            <a:ln w="28575">
              <a:solidFill>
                <a:srgbClr val="FFC000"/>
              </a:solidFill>
            </a:ln>
          </p:spPr>
          <p:txBody>
            <a:bodyPr wrap="square" rtlCol="0">
              <a:spAutoFit/>
            </a:bodyPr>
            <a:lstStyle/>
            <a:p>
              <a:r>
                <a:rPr lang="sl-SI" altLang="en-US" sz="1500" dirty="0" err="1">
                  <a:latin typeface="Arial" panose="020B0604020202020204" pitchFamily="34" charset="0"/>
                  <a:cs typeface="Arial" panose="020B0604020202020204" pitchFamily="34" charset="0"/>
                </a:rPr>
                <a:t>Člani_ce</a:t>
              </a:r>
              <a:r>
                <a:rPr lang="sl-SI" altLang="en-US" sz="1500" dirty="0">
                  <a:latin typeface="Arial" panose="020B0604020202020204" pitchFamily="34" charset="0"/>
                  <a:cs typeface="Arial" panose="020B0604020202020204" pitchFamily="34" charset="0"/>
                </a:rPr>
                <a:t> BID odbora pregledajo poročilo pred srečanjem odbora. </a:t>
              </a:r>
              <a:endParaRPr lang="en-GB" altLang="en-US" sz="1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09CCF13-50EE-470C-B167-F757A006CB53}"/>
                </a:ext>
              </a:extLst>
            </p:cNvPr>
            <p:cNvSpPr txBox="1"/>
            <p:nvPr/>
          </p:nvSpPr>
          <p:spPr>
            <a:xfrm>
              <a:off x="7745920" y="692286"/>
              <a:ext cx="3058769" cy="1046440"/>
            </a:xfrm>
            <a:prstGeom prst="rect">
              <a:avLst/>
            </a:prstGeom>
            <a:noFill/>
            <a:ln w="28575">
              <a:solidFill>
                <a:srgbClr val="FF0000"/>
              </a:solidFill>
            </a:ln>
          </p:spPr>
          <p:txBody>
            <a:bodyPr wrap="square" rtlCol="0">
              <a:spAutoFit/>
            </a:bodyPr>
            <a:lstStyle/>
            <a:p>
              <a:r>
                <a:rPr lang="sl-SI" altLang="en-US" sz="1500" dirty="0">
                  <a:latin typeface="Arial" panose="020B0604020202020204" pitchFamily="34" charset="0"/>
                  <a:cs typeface="Arial" panose="020B0604020202020204" pitchFamily="34" charset="0"/>
                </a:rPr>
                <a:t>Ne več kot 6-8 primerov/srečanje. Največ 2 uri na srečanje.</a:t>
              </a:r>
              <a:endParaRPr lang="en-GB" altLang="en-US" sz="1500" dirty="0">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EC8BA738-8916-4F6E-BDB3-6779E44DA7D4}"/>
                </a:ext>
              </a:extLst>
            </p:cNvPr>
            <p:cNvCxnSpPr/>
            <p:nvPr/>
          </p:nvCxnSpPr>
          <p:spPr>
            <a:xfrm flipH="1" flipV="1">
              <a:off x="3695307" y="4348340"/>
              <a:ext cx="5722071" cy="10746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156E547-CF54-414F-A179-DC4E05D00FAF}"/>
                </a:ext>
              </a:extLst>
            </p:cNvPr>
            <p:cNvCxnSpPr>
              <a:cxnSpLocks/>
            </p:cNvCxnSpPr>
            <p:nvPr/>
          </p:nvCxnSpPr>
          <p:spPr>
            <a:xfrm flipH="1" flipV="1">
              <a:off x="5382705" y="2726439"/>
              <a:ext cx="2974446" cy="46713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0546E8-7939-4DB1-851C-2A0DFE16D477}"/>
                </a:ext>
              </a:extLst>
            </p:cNvPr>
            <p:cNvCxnSpPr>
              <a:cxnSpLocks/>
            </p:cNvCxnSpPr>
            <p:nvPr/>
          </p:nvCxnSpPr>
          <p:spPr>
            <a:xfrm flipV="1">
              <a:off x="3695307" y="3429001"/>
              <a:ext cx="4496586" cy="746518"/>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2E364C8-44B1-438E-ABEA-FB5F151FE167}"/>
                </a:ext>
              </a:extLst>
            </p:cNvPr>
            <p:cNvCxnSpPr>
              <a:cxnSpLocks/>
            </p:cNvCxnSpPr>
            <p:nvPr/>
          </p:nvCxnSpPr>
          <p:spPr>
            <a:xfrm flipV="1">
              <a:off x="5337477" y="1732510"/>
              <a:ext cx="2408442" cy="69476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Rectangle 2">
            <a:extLst>
              <a:ext uri="{FF2B5EF4-FFF2-40B4-BE49-F238E27FC236}">
                <a16:creationId xmlns:a16="http://schemas.microsoft.com/office/drawing/2014/main" id="{F862EF2E-0882-47AA-93B4-8FA011575C7A}"/>
              </a:ext>
            </a:extLst>
          </p:cNvPr>
          <p:cNvSpPr>
            <a:spLocks noGrp="1" noChangeArrowheads="1"/>
          </p:cNvSpPr>
          <p:nvPr>
            <p:ph type="title"/>
          </p:nvPr>
        </p:nvSpPr>
        <p:spPr>
          <a:xfrm>
            <a:off x="354217" y="620891"/>
            <a:ext cx="4212431" cy="545258"/>
          </a:xfrm>
        </p:spPr>
        <p:txBody>
          <a:bodyPr>
            <a:normAutofit/>
          </a:bodyPr>
          <a:lstStyle/>
          <a:p>
            <a:pPr eaLnBrk="1" hangingPunct="1"/>
            <a:r>
              <a:rPr lang="en-US" altLang="en-US" b="0" dirty="0"/>
              <a:t>BI</a:t>
            </a:r>
            <a:r>
              <a:rPr lang="sl-SI" altLang="en-US" b="0" dirty="0"/>
              <a:t>D odbor </a:t>
            </a:r>
            <a:endParaRPr lang="en-US" altLang="en-US" b="0" dirty="0"/>
          </a:p>
        </p:txBody>
      </p:sp>
    </p:spTree>
    <p:extLst>
      <p:ext uri="{BB962C8B-B14F-4D97-AF65-F5344CB8AC3E}">
        <p14:creationId xmlns:p14="http://schemas.microsoft.com/office/powerpoint/2010/main" val="2730456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C512-88B3-42F4-86D6-39139A6B7218}"/>
              </a:ext>
            </a:extLst>
          </p:cNvPr>
          <p:cNvSpPr txBox="1">
            <a:spLocks/>
          </p:cNvSpPr>
          <p:nvPr/>
        </p:nvSpPr>
        <p:spPr>
          <a:xfrm>
            <a:off x="359569" y="811249"/>
            <a:ext cx="7380174" cy="563984"/>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sz="3600" b="1" kern="1200">
                <a:solidFill>
                  <a:schemeClr val="accent1"/>
                </a:solidFill>
                <a:latin typeface="Lato Heavy" panose="020F0502020204030203" pitchFamily="34" charset="0"/>
                <a:ea typeface="Lato Heavy" panose="020F0502020204030203" pitchFamily="34" charset="0"/>
                <a:cs typeface="Lato Heavy" panose="020F0502020204030203" pitchFamily="34" charset="0"/>
              </a:defRPr>
            </a:lvl1pPr>
          </a:lstStyle>
          <a:p>
            <a:r>
              <a:rPr lang="sl-SI" sz="3000" dirty="0">
                <a:solidFill>
                  <a:srgbClr val="0070C0"/>
                </a:solidFill>
                <a:latin typeface="Arial" panose="020B0604020202020204" pitchFamily="34" charset="0"/>
                <a:cs typeface="Arial" panose="020B0604020202020204" pitchFamily="34" charset="0"/>
              </a:rPr>
              <a:t>Vsebina individualnega načrta</a:t>
            </a:r>
            <a:endParaRPr lang="en-US" sz="3000" dirty="0">
              <a:solidFill>
                <a:srgbClr val="0070C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0C75843-EEEE-4DA0-A035-5D951FAC56B8}"/>
              </a:ext>
            </a:extLst>
          </p:cNvPr>
          <p:cNvSpPr/>
          <p:nvPr/>
        </p:nvSpPr>
        <p:spPr>
          <a:xfrm>
            <a:off x="632429" y="1526031"/>
            <a:ext cx="7879142" cy="2849113"/>
          </a:xfrm>
          <a:prstGeom prst="rect">
            <a:avLst/>
          </a:prstGeom>
        </p:spPr>
        <p:txBody>
          <a:bodyPr wrap="square" lIns="68580" tIns="34290" rIns="68580" bIns="34290" anchor="t">
            <a:spAutoFit/>
          </a:bodyPr>
          <a:lstStyle/>
          <a:p>
            <a:pPr>
              <a:lnSpc>
                <a:spcPct val="115000"/>
              </a:lnSpc>
              <a:spcBef>
                <a:spcPts val="383"/>
              </a:spcBef>
              <a:spcAft>
                <a:spcPts val="450"/>
              </a:spcAft>
              <a:buClr>
                <a:srgbClr val="00B0F0"/>
              </a:buClr>
              <a:buSzPct val="100000"/>
            </a:pPr>
            <a:r>
              <a:rPr lang="sl-SI" spc="-26" dirty="0">
                <a:latin typeface="Arial" panose="020B0604020202020204" pitchFamily="34" charset="0"/>
              </a:rPr>
              <a:t>Pisni dokument, ki vključuje</a:t>
            </a:r>
            <a:r>
              <a:rPr lang="en-GB" spc="-26" dirty="0">
                <a:latin typeface="Arial" panose="020B0604020202020204" pitchFamily="34" charset="0"/>
              </a:rPr>
              <a:t>: </a:t>
            </a:r>
          </a:p>
          <a:p>
            <a:pPr marL="257175" indent="-257175">
              <a:lnSpc>
                <a:spcPct val="115000"/>
              </a:lnSpc>
              <a:spcBef>
                <a:spcPts val="383"/>
              </a:spcBef>
              <a:spcAft>
                <a:spcPts val="450"/>
              </a:spcAft>
              <a:buClr>
                <a:srgbClr val="0070C0"/>
              </a:buClr>
              <a:buSzPct val="100000"/>
              <a:buFont typeface="Wingdings" panose="05000000000000000000" pitchFamily="2" charset="2"/>
              <a:buChar char="q"/>
            </a:pPr>
            <a:r>
              <a:rPr lang="sl-SI" spc="-26" dirty="0">
                <a:latin typeface="Arial" panose="020B0604020202020204" pitchFamily="34" charset="0"/>
              </a:rPr>
              <a:t>Željene spremembe glede položaja otroka </a:t>
            </a:r>
            <a:r>
              <a:rPr lang="en-GB" spc="-26" dirty="0">
                <a:latin typeface="Arial" panose="020B0604020202020204" pitchFamily="34" charset="0"/>
              </a:rPr>
              <a:t>(</a:t>
            </a:r>
            <a:r>
              <a:rPr lang="sl-SI" spc="-26" dirty="0">
                <a:latin typeface="Arial" panose="020B0604020202020204" pitchFamily="34" charset="0"/>
              </a:rPr>
              <a:t>cilji</a:t>
            </a:r>
            <a:r>
              <a:rPr lang="en-GB" spc="-26" dirty="0">
                <a:latin typeface="Arial" panose="020B0604020202020204" pitchFamily="34" charset="0"/>
              </a:rPr>
              <a:t>);</a:t>
            </a:r>
          </a:p>
          <a:p>
            <a:pPr marL="257175" indent="-257175">
              <a:lnSpc>
                <a:spcPct val="115000"/>
              </a:lnSpc>
              <a:spcBef>
                <a:spcPts val="383"/>
              </a:spcBef>
              <a:spcAft>
                <a:spcPts val="450"/>
              </a:spcAft>
              <a:buClr>
                <a:srgbClr val="0070C0"/>
              </a:buClr>
              <a:buSzPct val="100000"/>
              <a:buFont typeface="Wingdings" panose="05000000000000000000" pitchFamily="2" charset="2"/>
              <a:buChar char="q"/>
            </a:pPr>
            <a:r>
              <a:rPr lang="sl-SI" spc="-26" dirty="0">
                <a:latin typeface="Arial" panose="020B0604020202020204" pitchFamily="34" charset="0"/>
              </a:rPr>
              <a:t>Načrtovanje intervencije/aktivnosti, namenjene doseganju želenih sprememb; </a:t>
            </a:r>
          </a:p>
          <a:p>
            <a:pPr marL="257175" indent="-257175">
              <a:lnSpc>
                <a:spcPct val="115000"/>
              </a:lnSpc>
              <a:spcBef>
                <a:spcPts val="383"/>
              </a:spcBef>
              <a:spcAft>
                <a:spcPts val="450"/>
              </a:spcAft>
              <a:buClr>
                <a:srgbClr val="0070C0"/>
              </a:buClr>
              <a:buSzPct val="100000"/>
              <a:buFont typeface="Wingdings" panose="05000000000000000000" pitchFamily="2" charset="2"/>
              <a:buChar char="q"/>
            </a:pPr>
            <a:r>
              <a:rPr lang="sl-SI" spc="-26" dirty="0">
                <a:latin typeface="Arial" panose="020B0604020202020204" pitchFamily="34" charset="0"/>
              </a:rPr>
              <a:t>Časovni načrt za vsako aktivnost</a:t>
            </a:r>
            <a:r>
              <a:rPr lang="en-GB" spc="-26" dirty="0">
                <a:latin typeface="Arial" panose="020B0604020202020204" pitchFamily="34" charset="0"/>
              </a:rPr>
              <a:t>; </a:t>
            </a:r>
          </a:p>
          <a:p>
            <a:pPr marL="257175" indent="-257175">
              <a:lnSpc>
                <a:spcPct val="115000"/>
              </a:lnSpc>
              <a:spcBef>
                <a:spcPts val="383"/>
              </a:spcBef>
              <a:spcAft>
                <a:spcPts val="450"/>
              </a:spcAft>
              <a:buClr>
                <a:srgbClr val="0070C0"/>
              </a:buClr>
              <a:buSzPct val="100000"/>
              <a:buFont typeface="Wingdings" panose="05000000000000000000" pitchFamily="2" charset="2"/>
              <a:buChar char="q"/>
            </a:pPr>
            <a:r>
              <a:rPr lang="sl-SI" spc="-26" dirty="0">
                <a:latin typeface="Arial" panose="020B0604020202020204" pitchFamily="34" charset="0"/>
              </a:rPr>
              <a:t>Kdo bi moral storiti kaj, vključeno z vlogo otroka in družine/skrbnikov</a:t>
            </a:r>
            <a:r>
              <a:rPr lang="en-GB" spc="-26" dirty="0">
                <a:latin typeface="Arial" panose="020B0604020202020204" pitchFamily="34" charset="0"/>
              </a:rPr>
              <a:t>; </a:t>
            </a:r>
          </a:p>
          <a:p>
            <a:pPr marL="257175" indent="-257175">
              <a:lnSpc>
                <a:spcPct val="115000"/>
              </a:lnSpc>
              <a:spcBef>
                <a:spcPts val="383"/>
              </a:spcBef>
              <a:spcAft>
                <a:spcPts val="450"/>
              </a:spcAft>
              <a:buClr>
                <a:srgbClr val="0070C0"/>
              </a:buClr>
              <a:buSzPct val="100000"/>
              <a:buFont typeface="Wingdings" panose="05000000000000000000" pitchFamily="2" charset="2"/>
              <a:buChar char="q"/>
            </a:pPr>
            <a:r>
              <a:rPr lang="sl-SI" spc="-26" dirty="0">
                <a:latin typeface="Arial" panose="020B0604020202020204" pitchFamily="34" charset="0"/>
              </a:rPr>
              <a:t>Pogostost/datumi ko se načrt spremlja in preverja</a:t>
            </a:r>
            <a:r>
              <a:rPr lang="en-GB" spc="-26" dirty="0">
                <a:latin typeface="Arial" panose="020B0604020202020204" pitchFamily="34" charset="0"/>
              </a:rPr>
              <a:t>.</a:t>
            </a:r>
            <a:endParaRPr lang="en-GB" sz="900" spc="-26" dirty="0">
              <a:latin typeface="Arial" panose="020B0604020202020204" pitchFamily="34" charset="0"/>
            </a:endParaRPr>
          </a:p>
        </p:txBody>
      </p:sp>
    </p:spTree>
    <p:extLst>
      <p:ext uri="{BB962C8B-B14F-4D97-AF65-F5344CB8AC3E}">
        <p14:creationId xmlns:p14="http://schemas.microsoft.com/office/powerpoint/2010/main" val="2717221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8B7F54-0B76-D215-282D-FFF9EF3F0188}"/>
              </a:ext>
            </a:extLst>
          </p:cNvPr>
          <p:cNvSpPr>
            <a:spLocks noGrp="1"/>
          </p:cNvSpPr>
          <p:nvPr>
            <p:ph type="title"/>
          </p:nvPr>
        </p:nvSpPr>
        <p:spPr/>
        <p:txBody>
          <a:bodyPr>
            <a:normAutofit/>
          </a:bodyPr>
          <a:lstStyle/>
          <a:p>
            <a:r>
              <a:rPr lang="en-US" dirty="0" err="1"/>
              <a:t>Sodelovanje</a:t>
            </a:r>
            <a:r>
              <a:rPr lang="sl-SI" dirty="0"/>
              <a:t> med </a:t>
            </a:r>
            <a:r>
              <a:rPr lang="en-US" dirty="0" err="1"/>
              <a:t>instituci</a:t>
            </a:r>
            <a:r>
              <a:rPr lang="sl-SI" dirty="0"/>
              <a:t>jami / deležniki</a:t>
            </a:r>
            <a:endParaRPr lang="en-US" dirty="0"/>
          </a:p>
        </p:txBody>
      </p:sp>
      <p:sp>
        <p:nvSpPr>
          <p:cNvPr id="3" name="Označba mesta vsebine 2">
            <a:extLst>
              <a:ext uri="{FF2B5EF4-FFF2-40B4-BE49-F238E27FC236}">
                <a16:creationId xmlns:a16="http://schemas.microsoft.com/office/drawing/2014/main" id="{0C4D22FE-53BA-03D6-9349-8BD093809DA8}"/>
              </a:ext>
            </a:extLst>
          </p:cNvPr>
          <p:cNvSpPr>
            <a:spLocks noGrp="1"/>
          </p:cNvSpPr>
          <p:nvPr>
            <p:ph idx="1"/>
          </p:nvPr>
        </p:nvSpPr>
        <p:spPr/>
        <p:txBody>
          <a:bodyPr>
            <a:normAutofit fontScale="85000" lnSpcReduction="20000"/>
          </a:bodyPr>
          <a:lstStyle/>
          <a:p>
            <a:pPr marL="0" indent="0">
              <a:buFontTx/>
              <a:buNone/>
            </a:pPr>
            <a:endParaRPr lang="sl-SI" dirty="0"/>
          </a:p>
          <a:p>
            <a:r>
              <a:rPr lang="en-US" b="1" dirty="0" err="1"/>
              <a:t>Celostna</a:t>
            </a:r>
            <a:r>
              <a:rPr lang="en-US" b="1" dirty="0"/>
              <a:t> </a:t>
            </a:r>
            <a:r>
              <a:rPr lang="en-US" b="1" dirty="0" err="1"/>
              <a:t>podpora</a:t>
            </a:r>
            <a:r>
              <a:rPr lang="en-US" b="1" dirty="0"/>
              <a:t> </a:t>
            </a:r>
            <a:r>
              <a:rPr lang="en-US" dirty="0" err="1"/>
              <a:t>otroku</a:t>
            </a:r>
            <a:r>
              <a:rPr lang="en-US" dirty="0"/>
              <a:t> – </a:t>
            </a:r>
            <a:r>
              <a:rPr lang="en-US" dirty="0" err="1"/>
              <a:t>nobena</a:t>
            </a:r>
            <a:r>
              <a:rPr lang="en-US" dirty="0"/>
              <a:t> </a:t>
            </a:r>
            <a:r>
              <a:rPr lang="en-US" dirty="0" err="1"/>
              <a:t>institucija</a:t>
            </a:r>
            <a:r>
              <a:rPr lang="en-US" dirty="0"/>
              <a:t> ne more </a:t>
            </a:r>
            <a:r>
              <a:rPr lang="en-US" dirty="0" err="1"/>
              <a:t>nasloviti</a:t>
            </a:r>
            <a:r>
              <a:rPr lang="en-US" dirty="0"/>
              <a:t> </a:t>
            </a:r>
            <a:r>
              <a:rPr lang="en-US" dirty="0" err="1"/>
              <a:t>vseh</a:t>
            </a:r>
            <a:r>
              <a:rPr lang="en-US" dirty="0"/>
              <a:t> </a:t>
            </a:r>
            <a:r>
              <a:rPr lang="en-US" dirty="0" err="1"/>
              <a:t>potreb</a:t>
            </a:r>
            <a:r>
              <a:rPr lang="en-US" dirty="0"/>
              <a:t> </a:t>
            </a:r>
            <a:r>
              <a:rPr lang="en-US" dirty="0" err="1"/>
              <a:t>sama</a:t>
            </a:r>
            <a:endParaRPr lang="sl-SI" dirty="0"/>
          </a:p>
          <a:p>
            <a:r>
              <a:rPr lang="en-US" dirty="0" err="1"/>
              <a:t>Izmenjava</a:t>
            </a:r>
            <a:r>
              <a:rPr lang="en-US" dirty="0"/>
              <a:t> </a:t>
            </a:r>
            <a:r>
              <a:rPr lang="en-US" dirty="0" err="1"/>
              <a:t>informacij</a:t>
            </a:r>
            <a:r>
              <a:rPr lang="en-US" dirty="0"/>
              <a:t> in </a:t>
            </a:r>
            <a:r>
              <a:rPr lang="en-US" b="1" dirty="0" err="1"/>
              <a:t>usklajeno</a:t>
            </a:r>
            <a:r>
              <a:rPr lang="en-US" b="1" dirty="0"/>
              <a:t> </a:t>
            </a:r>
            <a:r>
              <a:rPr lang="en-US" b="1" dirty="0" err="1"/>
              <a:t>ukrepanje</a:t>
            </a:r>
            <a:r>
              <a:rPr lang="en-US" b="1" dirty="0"/>
              <a:t> </a:t>
            </a:r>
            <a:r>
              <a:rPr lang="en-US" dirty="0" err="1"/>
              <a:t>zmanjšujeta</a:t>
            </a:r>
            <a:r>
              <a:rPr lang="en-US" dirty="0"/>
              <a:t> </a:t>
            </a:r>
            <a:r>
              <a:rPr lang="en-US" dirty="0" err="1"/>
              <a:t>vrzeli</a:t>
            </a:r>
            <a:r>
              <a:rPr lang="en-US" dirty="0"/>
              <a:t> in </a:t>
            </a:r>
            <a:r>
              <a:rPr lang="en-US" dirty="0" err="1"/>
              <a:t>podvajanja</a:t>
            </a:r>
            <a:endParaRPr lang="sl-SI" dirty="0"/>
          </a:p>
          <a:p>
            <a:r>
              <a:rPr lang="en-US" b="1" dirty="0" err="1"/>
              <a:t>Krepitev</a:t>
            </a:r>
            <a:r>
              <a:rPr lang="en-US" b="1" dirty="0"/>
              <a:t> </a:t>
            </a:r>
            <a:r>
              <a:rPr lang="en-US" b="1" dirty="0" err="1"/>
              <a:t>odgovornosti</a:t>
            </a:r>
            <a:r>
              <a:rPr lang="en-US" b="1" dirty="0"/>
              <a:t> </a:t>
            </a:r>
            <a:r>
              <a:rPr lang="en-US" dirty="0" err="1"/>
              <a:t>vseh</a:t>
            </a:r>
            <a:r>
              <a:rPr lang="en-US" dirty="0"/>
              <a:t> </a:t>
            </a:r>
            <a:r>
              <a:rPr lang="en-US" dirty="0" err="1"/>
              <a:t>akterjev</a:t>
            </a:r>
            <a:r>
              <a:rPr lang="en-US" dirty="0"/>
              <a:t> v </a:t>
            </a:r>
            <a:r>
              <a:rPr lang="en-US" dirty="0" err="1"/>
              <a:t>procesu</a:t>
            </a:r>
            <a:r>
              <a:rPr lang="en-US" dirty="0"/>
              <a:t> </a:t>
            </a:r>
            <a:r>
              <a:rPr lang="en-US" dirty="0" err="1"/>
              <a:t>zaščit</a:t>
            </a:r>
            <a:r>
              <a:rPr lang="sl-SI" dirty="0"/>
              <a:t>e</a:t>
            </a:r>
          </a:p>
          <a:p>
            <a:r>
              <a:rPr lang="en-US" b="1" dirty="0" err="1"/>
              <a:t>Združevanje</a:t>
            </a:r>
            <a:r>
              <a:rPr lang="en-US" b="1" dirty="0"/>
              <a:t> </a:t>
            </a:r>
            <a:r>
              <a:rPr lang="en-US" b="1" dirty="0" err="1"/>
              <a:t>strokovnega</a:t>
            </a:r>
            <a:r>
              <a:rPr lang="en-US" b="1" dirty="0"/>
              <a:t> </a:t>
            </a:r>
            <a:r>
              <a:rPr lang="en-US" b="1" dirty="0" err="1"/>
              <a:t>znanja</a:t>
            </a:r>
            <a:r>
              <a:rPr lang="en-US" b="1" dirty="0"/>
              <a:t> </a:t>
            </a:r>
            <a:r>
              <a:rPr lang="en-US" dirty="0"/>
              <a:t>(socialno delo, </a:t>
            </a:r>
            <a:r>
              <a:rPr lang="en-US" dirty="0" err="1"/>
              <a:t>zdravstvo</a:t>
            </a:r>
            <a:r>
              <a:rPr lang="en-US" dirty="0"/>
              <a:t>, </a:t>
            </a:r>
            <a:r>
              <a:rPr lang="en-US" dirty="0" err="1"/>
              <a:t>izobraževanje</a:t>
            </a:r>
            <a:r>
              <a:rPr lang="en-US" dirty="0"/>
              <a:t>, </a:t>
            </a:r>
            <a:r>
              <a:rPr lang="en-US" dirty="0" err="1"/>
              <a:t>pravni</a:t>
            </a:r>
            <a:r>
              <a:rPr lang="en-US" dirty="0"/>
              <a:t> </a:t>
            </a:r>
            <a:r>
              <a:rPr lang="en-US" dirty="0" err="1"/>
              <a:t>sistem</a:t>
            </a:r>
            <a:r>
              <a:rPr lang="en-US" dirty="0"/>
              <a:t>, NVO)</a:t>
            </a:r>
            <a:endParaRPr lang="sl-SI" dirty="0"/>
          </a:p>
          <a:p>
            <a:r>
              <a:rPr lang="en-US" b="1" dirty="0" err="1"/>
              <a:t>Hitrejše</a:t>
            </a:r>
            <a:r>
              <a:rPr lang="en-US" b="1" dirty="0"/>
              <a:t> in </a:t>
            </a:r>
            <a:r>
              <a:rPr lang="en-US" b="1" dirty="0" err="1"/>
              <a:t>učinkovitejše</a:t>
            </a:r>
            <a:r>
              <a:rPr lang="en-US" b="1" dirty="0"/>
              <a:t> </a:t>
            </a:r>
            <a:r>
              <a:rPr lang="en-US" b="1" dirty="0" err="1"/>
              <a:t>rešitve</a:t>
            </a:r>
            <a:r>
              <a:rPr lang="en-US" b="1" dirty="0"/>
              <a:t> </a:t>
            </a:r>
            <a:r>
              <a:rPr lang="en-US" dirty="0"/>
              <a:t>za </a:t>
            </a:r>
            <a:r>
              <a:rPr lang="en-US" dirty="0" err="1"/>
              <a:t>otroke</a:t>
            </a:r>
            <a:r>
              <a:rPr lang="en-US" dirty="0"/>
              <a:t> v </a:t>
            </a:r>
            <a:r>
              <a:rPr lang="en-US" dirty="0" err="1"/>
              <a:t>stiski</a:t>
            </a:r>
            <a:endParaRPr lang="sl-SI" dirty="0"/>
          </a:p>
          <a:p>
            <a:r>
              <a:rPr lang="en-US" dirty="0" err="1"/>
              <a:t>Upoštevanje</a:t>
            </a:r>
            <a:r>
              <a:rPr lang="en-US" dirty="0"/>
              <a:t> najboljših </a:t>
            </a:r>
            <a:r>
              <a:rPr lang="en-US" dirty="0" err="1"/>
              <a:t>otrok</a:t>
            </a:r>
            <a:r>
              <a:rPr lang="sl-SI" dirty="0" err="1"/>
              <a:t>ovih</a:t>
            </a:r>
            <a:r>
              <a:rPr lang="sl-SI" dirty="0"/>
              <a:t> koristi</a:t>
            </a:r>
            <a:r>
              <a:rPr lang="en-US" dirty="0"/>
              <a:t> </a:t>
            </a:r>
            <a:r>
              <a:rPr lang="en-US" dirty="0" err="1"/>
              <a:t>kot</a:t>
            </a:r>
            <a:r>
              <a:rPr lang="en-US" dirty="0"/>
              <a:t> </a:t>
            </a:r>
            <a:r>
              <a:rPr lang="en-US" b="1" dirty="0" err="1"/>
              <a:t>skupnega</a:t>
            </a:r>
            <a:r>
              <a:rPr lang="en-US" b="1" dirty="0"/>
              <a:t> </a:t>
            </a:r>
            <a:r>
              <a:rPr lang="en-US" b="1" dirty="0" err="1"/>
              <a:t>cilja</a:t>
            </a:r>
            <a:endParaRPr lang="en-US" b="1" dirty="0"/>
          </a:p>
          <a:p>
            <a:endParaRPr lang="en-US" dirty="0"/>
          </a:p>
        </p:txBody>
      </p:sp>
    </p:spTree>
    <p:extLst>
      <p:ext uri="{BB962C8B-B14F-4D97-AF65-F5344CB8AC3E}">
        <p14:creationId xmlns:p14="http://schemas.microsoft.com/office/powerpoint/2010/main" val="60801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1E82252-800D-A038-E9F1-984A0E7BAA2D}"/>
              </a:ext>
            </a:extLst>
          </p:cNvPr>
          <p:cNvSpPr>
            <a:spLocks noGrp="1"/>
          </p:cNvSpPr>
          <p:nvPr>
            <p:ph type="title"/>
          </p:nvPr>
        </p:nvSpPr>
        <p:spPr>
          <a:xfrm>
            <a:off x="209034" y="204348"/>
            <a:ext cx="8754312" cy="968351"/>
          </a:xfrm>
        </p:spPr>
        <p:txBody>
          <a:bodyPr/>
          <a:lstStyle/>
          <a:p>
            <a:r>
              <a:rPr lang="sl-SI" dirty="0"/>
              <a:t>Smernice UNHCR za oblikovanje modela spremljanega neodvisnega življenja MBS</a:t>
            </a:r>
            <a:endParaRPr lang="en-US" dirty="0"/>
          </a:p>
        </p:txBody>
      </p:sp>
      <p:pic>
        <p:nvPicPr>
          <p:cNvPr id="7" name="Slika 6">
            <a:extLst>
              <a:ext uri="{FF2B5EF4-FFF2-40B4-BE49-F238E27FC236}">
                <a16:creationId xmlns:a16="http://schemas.microsoft.com/office/drawing/2014/main" id="{5640EF1C-D38A-74D3-9877-61957EB75FD2}"/>
              </a:ext>
            </a:extLst>
          </p:cNvPr>
          <p:cNvPicPr>
            <a:picLocks noChangeAspect="1"/>
          </p:cNvPicPr>
          <p:nvPr/>
        </p:nvPicPr>
        <p:blipFill>
          <a:blip r:embed="rId3"/>
          <a:srcRect t="39883" r="-2" b="3964"/>
          <a:stretch>
            <a:fillRect/>
          </a:stretch>
        </p:blipFill>
        <p:spPr>
          <a:xfrm>
            <a:off x="4658289" y="1205606"/>
            <a:ext cx="4093188" cy="3181189"/>
          </a:xfrm>
          <a:prstGeom prst="rect">
            <a:avLst/>
          </a:prstGeom>
          <a:noFill/>
        </p:spPr>
      </p:pic>
      <p:sp>
        <p:nvSpPr>
          <p:cNvPr id="3" name="Označba mesta vsebine 2">
            <a:extLst>
              <a:ext uri="{FF2B5EF4-FFF2-40B4-BE49-F238E27FC236}">
                <a16:creationId xmlns:a16="http://schemas.microsoft.com/office/drawing/2014/main" id="{85331E18-63FA-8503-8CEA-84D257BA7AE5}"/>
              </a:ext>
            </a:extLst>
          </p:cNvPr>
          <p:cNvSpPr>
            <a:spLocks noGrp="1"/>
          </p:cNvSpPr>
          <p:nvPr>
            <p:ph sz="half" idx="1"/>
          </p:nvPr>
        </p:nvSpPr>
        <p:spPr/>
        <p:txBody>
          <a:bodyPr>
            <a:normAutofit fontScale="92500"/>
          </a:bodyPr>
          <a:lstStyle/>
          <a:p>
            <a:r>
              <a:rPr lang="en-US" sz="1400" b="1" dirty="0" err="1"/>
              <a:t>Cilj</a:t>
            </a:r>
            <a:r>
              <a:rPr lang="en-US" sz="1400" dirty="0"/>
              <a:t>: </a:t>
            </a:r>
            <a:r>
              <a:rPr lang="en-US" sz="1400" dirty="0" err="1"/>
              <a:t>podpora</a:t>
            </a:r>
            <a:r>
              <a:rPr lang="en-US" sz="1400" dirty="0"/>
              <a:t> </a:t>
            </a:r>
            <a:r>
              <a:rPr lang="en-US" sz="1400" dirty="0" err="1"/>
              <a:t>pri</a:t>
            </a:r>
            <a:r>
              <a:rPr lang="en-US" sz="1400" dirty="0"/>
              <a:t> </a:t>
            </a:r>
            <a:r>
              <a:rPr lang="en-US" sz="1400" dirty="0" err="1"/>
              <a:t>ocenjevanju</a:t>
            </a:r>
            <a:r>
              <a:rPr lang="en-US" sz="1400" dirty="0"/>
              <a:t>, </a:t>
            </a:r>
            <a:r>
              <a:rPr lang="en-US" sz="1400" dirty="0" err="1"/>
              <a:t>odločanju</a:t>
            </a:r>
            <a:r>
              <a:rPr lang="en-US" sz="1400" dirty="0"/>
              <a:t> in </a:t>
            </a:r>
            <a:r>
              <a:rPr lang="en-US" sz="1400" dirty="0" err="1"/>
              <a:t>spremljanju</a:t>
            </a:r>
            <a:r>
              <a:rPr lang="en-US" sz="1400" dirty="0"/>
              <a:t> </a:t>
            </a:r>
            <a:r>
              <a:rPr lang="en-US" sz="1400" dirty="0" err="1"/>
              <a:t>ustreznih</a:t>
            </a:r>
            <a:r>
              <a:rPr lang="en-US" sz="1400" dirty="0"/>
              <a:t> </a:t>
            </a:r>
            <a:r>
              <a:rPr lang="en-US" sz="1400" dirty="0" err="1"/>
              <a:t>oblik</a:t>
            </a:r>
            <a:r>
              <a:rPr lang="en-US" sz="1400" dirty="0"/>
              <a:t> </a:t>
            </a:r>
            <a:r>
              <a:rPr lang="en-US" sz="1400" dirty="0" err="1"/>
              <a:t>skrbi</a:t>
            </a:r>
            <a:r>
              <a:rPr lang="en-US" sz="1400" dirty="0"/>
              <a:t> za </a:t>
            </a:r>
            <a:r>
              <a:rPr lang="sl-SI" sz="1400" dirty="0"/>
              <a:t>OBS</a:t>
            </a:r>
            <a:r>
              <a:rPr lang="en-US" sz="1400" dirty="0"/>
              <a:t>, z </a:t>
            </a:r>
            <a:r>
              <a:rPr lang="en-US" sz="1400" dirty="0" err="1"/>
              <a:t>namenom</a:t>
            </a:r>
            <a:r>
              <a:rPr lang="en-US" sz="1400" dirty="0"/>
              <a:t> </a:t>
            </a:r>
            <a:r>
              <a:rPr lang="en-US" sz="1400" dirty="0" err="1"/>
              <a:t>zagotoviti</a:t>
            </a:r>
            <a:r>
              <a:rPr lang="en-US" sz="1400" dirty="0"/>
              <a:t> </a:t>
            </a:r>
            <a:r>
              <a:rPr lang="en-US" sz="1400" dirty="0" err="1"/>
              <a:t>njihovo</a:t>
            </a:r>
            <a:r>
              <a:rPr lang="en-US" sz="1400" dirty="0"/>
              <a:t> </a:t>
            </a:r>
            <a:r>
              <a:rPr lang="en-US" sz="1400" dirty="0" err="1"/>
              <a:t>varnost</a:t>
            </a:r>
            <a:r>
              <a:rPr lang="en-US" sz="1400" dirty="0"/>
              <a:t> in </a:t>
            </a:r>
            <a:r>
              <a:rPr lang="en-US" sz="1400" dirty="0" err="1"/>
              <a:t>dobrobit</a:t>
            </a:r>
            <a:r>
              <a:rPr lang="en-US" sz="1400" dirty="0"/>
              <a:t>.</a:t>
            </a:r>
            <a:endParaRPr lang="sl-SI" sz="1400" dirty="0"/>
          </a:p>
          <a:p>
            <a:r>
              <a:rPr lang="en-US" sz="1400" b="1" dirty="0" err="1"/>
              <a:t>Temeljijo</a:t>
            </a:r>
            <a:r>
              <a:rPr lang="en-US" sz="1400" dirty="0"/>
              <a:t> </a:t>
            </a:r>
            <a:r>
              <a:rPr lang="en-US" sz="1400" dirty="0" err="1"/>
              <a:t>na</a:t>
            </a:r>
            <a:r>
              <a:rPr lang="en-US" sz="1400" dirty="0"/>
              <a:t> </a:t>
            </a:r>
            <a:r>
              <a:rPr lang="en-US" sz="1400" dirty="0" err="1"/>
              <a:t>načelih</a:t>
            </a:r>
            <a:r>
              <a:rPr lang="en-US" sz="1400" dirty="0"/>
              <a:t> </a:t>
            </a:r>
            <a:r>
              <a:rPr lang="en-US" sz="1400" dirty="0" err="1"/>
              <a:t>največje</a:t>
            </a:r>
            <a:r>
              <a:rPr lang="en-US" sz="1400" dirty="0"/>
              <a:t> </a:t>
            </a:r>
            <a:r>
              <a:rPr lang="en-US" sz="1400" dirty="0" err="1"/>
              <a:t>otrokove</a:t>
            </a:r>
            <a:r>
              <a:rPr lang="en-US" sz="1400" dirty="0"/>
              <a:t> </a:t>
            </a:r>
            <a:r>
              <a:rPr lang="en-US" sz="1400" dirty="0" err="1"/>
              <a:t>koristi</a:t>
            </a:r>
            <a:r>
              <a:rPr lang="en-US" sz="1400" dirty="0"/>
              <a:t> </a:t>
            </a:r>
            <a:r>
              <a:rPr lang="en-US" sz="1400" dirty="0" err="1"/>
              <a:t>ter</a:t>
            </a:r>
            <a:r>
              <a:rPr lang="en-US" sz="1400" dirty="0"/>
              <a:t> </a:t>
            </a:r>
            <a:r>
              <a:rPr lang="en-US" sz="1400" dirty="0" err="1"/>
              <a:t>prednosti</a:t>
            </a:r>
            <a:r>
              <a:rPr lang="en-US" sz="1400" dirty="0"/>
              <a:t> </a:t>
            </a:r>
            <a:r>
              <a:rPr lang="en-US" sz="1400" dirty="0" err="1"/>
              <a:t>družinske</a:t>
            </a:r>
            <a:r>
              <a:rPr lang="en-US" sz="1400" dirty="0"/>
              <a:t> </a:t>
            </a:r>
            <a:r>
              <a:rPr lang="en-US" sz="1400" dirty="0" err="1"/>
              <a:t>ali</a:t>
            </a:r>
            <a:r>
              <a:rPr lang="en-US" sz="1400" dirty="0"/>
              <a:t> </a:t>
            </a:r>
            <a:r>
              <a:rPr lang="en-US" sz="1400" dirty="0" err="1"/>
              <a:t>skupnostne</a:t>
            </a:r>
            <a:r>
              <a:rPr lang="en-US" sz="1400" dirty="0"/>
              <a:t> </a:t>
            </a:r>
            <a:r>
              <a:rPr lang="en-US" sz="1400" dirty="0" err="1"/>
              <a:t>oskrbe</a:t>
            </a:r>
            <a:r>
              <a:rPr lang="en-US" sz="1400" dirty="0"/>
              <a:t> pred </a:t>
            </a:r>
            <a:r>
              <a:rPr lang="en-US" sz="1400" dirty="0" err="1"/>
              <a:t>institucionalno</a:t>
            </a:r>
            <a:r>
              <a:rPr lang="en-US" sz="1400" dirty="0"/>
              <a:t> </a:t>
            </a:r>
            <a:r>
              <a:rPr lang="en-US" sz="1400" dirty="0" err="1"/>
              <a:t>nastanitvijo</a:t>
            </a:r>
            <a:r>
              <a:rPr lang="en-US" sz="1400" dirty="0"/>
              <a:t>.</a:t>
            </a:r>
            <a:endParaRPr lang="sl-SI" sz="1400" dirty="0"/>
          </a:p>
          <a:p>
            <a:r>
              <a:rPr lang="en-US" sz="1400" b="1" dirty="0" err="1"/>
              <a:t>Zavzemajo</a:t>
            </a:r>
            <a:r>
              <a:rPr lang="en-US" sz="1400" dirty="0"/>
              <a:t> se za </a:t>
            </a:r>
            <a:r>
              <a:rPr lang="en-US" sz="1400" dirty="0" err="1"/>
              <a:t>samostojno</a:t>
            </a:r>
            <a:r>
              <a:rPr lang="en-US" sz="1400" dirty="0"/>
              <a:t> </a:t>
            </a:r>
            <a:r>
              <a:rPr lang="en-US" sz="1400" dirty="0" err="1"/>
              <a:t>bivanje</a:t>
            </a:r>
            <a:r>
              <a:rPr lang="en-US" sz="1400" dirty="0"/>
              <a:t> </a:t>
            </a:r>
            <a:r>
              <a:rPr lang="en-US" sz="1400" dirty="0" err="1"/>
              <a:t>mladih</a:t>
            </a:r>
            <a:r>
              <a:rPr lang="en-US" sz="1400" dirty="0"/>
              <a:t> z </a:t>
            </a:r>
            <a:r>
              <a:rPr lang="en-US" sz="1400" dirty="0" err="1"/>
              <a:t>redno</a:t>
            </a:r>
            <a:r>
              <a:rPr lang="en-US" sz="1400" dirty="0"/>
              <a:t> </a:t>
            </a:r>
            <a:r>
              <a:rPr lang="en-US" sz="1400" dirty="0" err="1"/>
              <a:t>podporo</a:t>
            </a:r>
            <a:r>
              <a:rPr lang="en-US" sz="1400" dirty="0"/>
              <a:t> </a:t>
            </a:r>
            <a:r>
              <a:rPr lang="en-US" sz="1400" dirty="0" err="1"/>
              <a:t>mentorjev</a:t>
            </a:r>
            <a:r>
              <a:rPr lang="en-US" sz="1400" dirty="0"/>
              <a:t> </a:t>
            </a:r>
            <a:r>
              <a:rPr lang="en-US" sz="1400" dirty="0" err="1"/>
              <a:t>ali</a:t>
            </a:r>
            <a:r>
              <a:rPr lang="en-US" sz="1400" dirty="0"/>
              <a:t> </a:t>
            </a:r>
            <a:r>
              <a:rPr lang="en-US" sz="1400" dirty="0" err="1"/>
              <a:t>odraslih</a:t>
            </a:r>
            <a:r>
              <a:rPr lang="en-US" sz="1400" dirty="0"/>
              <a:t>, da </a:t>
            </a:r>
            <a:r>
              <a:rPr lang="en-US" sz="1400" dirty="0" err="1"/>
              <a:t>razvijajo</a:t>
            </a:r>
            <a:r>
              <a:rPr lang="en-US" sz="1400" dirty="0"/>
              <a:t> </a:t>
            </a:r>
            <a:r>
              <a:rPr lang="en-US" sz="1400" dirty="0" err="1"/>
              <a:t>življenjske</a:t>
            </a:r>
            <a:r>
              <a:rPr lang="en-US" sz="1400" dirty="0"/>
              <a:t> </a:t>
            </a:r>
            <a:r>
              <a:rPr lang="en-US" sz="1400" dirty="0" err="1"/>
              <a:t>veščine</a:t>
            </a:r>
            <a:r>
              <a:rPr lang="en-US" sz="1400" dirty="0"/>
              <a:t>, </a:t>
            </a:r>
            <a:r>
              <a:rPr lang="en-US" sz="1400" dirty="0" err="1"/>
              <a:t>samozavest</a:t>
            </a:r>
            <a:r>
              <a:rPr lang="en-US" sz="1400" dirty="0"/>
              <a:t> in </a:t>
            </a:r>
            <a:r>
              <a:rPr lang="en-US" sz="1400" dirty="0" err="1"/>
              <a:t>vključevanje</a:t>
            </a:r>
            <a:r>
              <a:rPr lang="en-US" sz="1400" dirty="0"/>
              <a:t> v skupnost.</a:t>
            </a:r>
            <a:endParaRPr lang="sl-SI" sz="1400" dirty="0"/>
          </a:p>
          <a:p>
            <a:r>
              <a:rPr lang="en-US" sz="1400" b="1" dirty="0" err="1"/>
              <a:t>Promovirajo</a:t>
            </a:r>
            <a:r>
              <a:rPr lang="en-US" sz="1400" dirty="0"/>
              <a:t> </a:t>
            </a:r>
            <a:r>
              <a:rPr lang="en-US" sz="1400" dirty="0" err="1"/>
              <a:t>neodvisno</a:t>
            </a:r>
            <a:r>
              <a:rPr lang="en-US" sz="1400" dirty="0"/>
              <a:t> </a:t>
            </a:r>
            <a:r>
              <a:rPr lang="en-US" sz="1400" dirty="0" err="1"/>
              <a:t>življenje</a:t>
            </a:r>
            <a:r>
              <a:rPr lang="en-US" sz="1400" dirty="0"/>
              <a:t>, </a:t>
            </a:r>
            <a:r>
              <a:rPr lang="sl-SI" sz="1400" dirty="0"/>
              <a:t>saj</a:t>
            </a:r>
            <a:r>
              <a:rPr lang="en-US" sz="1400" dirty="0"/>
              <a:t> </a:t>
            </a:r>
            <a:r>
              <a:rPr lang="en-US" sz="1400" dirty="0" err="1"/>
              <a:t>institucionalne</a:t>
            </a:r>
            <a:r>
              <a:rPr lang="en-US" sz="1400" dirty="0"/>
              <a:t> </a:t>
            </a:r>
            <a:r>
              <a:rPr lang="en-US" sz="1400" dirty="0" err="1"/>
              <a:t>nastanitve</a:t>
            </a:r>
            <a:r>
              <a:rPr lang="en-US" sz="1400" dirty="0"/>
              <a:t> </a:t>
            </a:r>
            <a:r>
              <a:rPr lang="en-US" sz="1400" dirty="0" err="1"/>
              <a:t>pogosto</a:t>
            </a:r>
            <a:r>
              <a:rPr lang="en-US" sz="1400" dirty="0"/>
              <a:t> </a:t>
            </a:r>
            <a:r>
              <a:rPr lang="en-US" sz="1400" dirty="0" err="1"/>
              <a:t>omejujejo</a:t>
            </a:r>
            <a:r>
              <a:rPr lang="en-US" sz="1400" dirty="0"/>
              <a:t> </a:t>
            </a:r>
            <a:r>
              <a:rPr lang="en-US" sz="1400" dirty="0" err="1"/>
              <a:t>osebni</a:t>
            </a:r>
            <a:r>
              <a:rPr lang="en-US" sz="1400" dirty="0"/>
              <a:t> </a:t>
            </a:r>
            <a:r>
              <a:rPr lang="en-US" sz="1400" dirty="0" err="1"/>
              <a:t>razvoj</a:t>
            </a:r>
            <a:r>
              <a:rPr lang="en-US" sz="1400" dirty="0"/>
              <a:t>, </a:t>
            </a:r>
            <a:r>
              <a:rPr lang="en-US" sz="1400" dirty="0" err="1"/>
              <a:t>medtem</a:t>
            </a:r>
            <a:r>
              <a:rPr lang="en-US" sz="1400" dirty="0"/>
              <a:t> ko </a:t>
            </a:r>
            <a:r>
              <a:rPr lang="en-US" sz="1400" dirty="0" err="1"/>
              <a:t>nadzorovana</a:t>
            </a:r>
            <a:r>
              <a:rPr lang="en-US" sz="1400" dirty="0"/>
              <a:t> </a:t>
            </a:r>
            <a:r>
              <a:rPr lang="en-US" sz="1400" dirty="0" err="1"/>
              <a:t>samostojnost</a:t>
            </a:r>
            <a:r>
              <a:rPr lang="en-US" sz="1400" dirty="0"/>
              <a:t> </a:t>
            </a:r>
            <a:r>
              <a:rPr lang="en-US" sz="1400" dirty="0" err="1"/>
              <a:t>omogoča</a:t>
            </a:r>
            <a:r>
              <a:rPr lang="en-US" sz="1400" dirty="0"/>
              <a:t> </a:t>
            </a:r>
            <a:r>
              <a:rPr lang="en-US" sz="1400" dirty="0" err="1"/>
              <a:t>bolj</a:t>
            </a:r>
            <a:r>
              <a:rPr lang="en-US" sz="1400" dirty="0"/>
              <a:t> </a:t>
            </a:r>
            <a:r>
              <a:rPr lang="en-US" sz="1400" dirty="0" err="1"/>
              <a:t>celostno</a:t>
            </a:r>
            <a:r>
              <a:rPr lang="en-US" sz="1400" dirty="0"/>
              <a:t> </a:t>
            </a:r>
            <a:r>
              <a:rPr lang="en-US" sz="1400" dirty="0" err="1"/>
              <a:t>pripravo</a:t>
            </a:r>
            <a:r>
              <a:rPr lang="en-US" sz="1400" dirty="0"/>
              <a:t> </a:t>
            </a:r>
            <a:r>
              <a:rPr lang="en-US" sz="1400" dirty="0" err="1"/>
              <a:t>na</a:t>
            </a:r>
            <a:r>
              <a:rPr lang="en-US" sz="1400" dirty="0"/>
              <a:t> </a:t>
            </a:r>
            <a:r>
              <a:rPr lang="en-US" sz="1400" dirty="0" err="1"/>
              <a:t>odraslost</a:t>
            </a:r>
            <a:r>
              <a:rPr lang="en-US" sz="1400" dirty="0"/>
              <a:t>.</a:t>
            </a:r>
          </a:p>
        </p:txBody>
      </p:sp>
      <p:pic>
        <p:nvPicPr>
          <p:cNvPr id="4" name="Slika 3">
            <a:extLst>
              <a:ext uri="{FF2B5EF4-FFF2-40B4-BE49-F238E27FC236}">
                <a16:creationId xmlns:a16="http://schemas.microsoft.com/office/drawing/2014/main" id="{070F5350-E779-A515-6AA7-58F3240DB3B8}"/>
              </a:ext>
            </a:extLst>
          </p:cNvPr>
          <p:cNvPicPr>
            <a:picLocks noChangeAspect="1"/>
          </p:cNvPicPr>
          <p:nvPr/>
        </p:nvPicPr>
        <p:blipFill>
          <a:blip r:embed="rId4"/>
          <a:stretch>
            <a:fillRect/>
          </a:stretch>
        </p:blipFill>
        <p:spPr>
          <a:xfrm>
            <a:off x="4226547" y="3786658"/>
            <a:ext cx="1120399" cy="1120399"/>
          </a:xfrm>
          <a:prstGeom prst="rect">
            <a:avLst/>
          </a:prstGeom>
        </p:spPr>
      </p:pic>
    </p:spTree>
    <p:extLst>
      <p:ext uri="{BB962C8B-B14F-4D97-AF65-F5344CB8AC3E}">
        <p14:creationId xmlns:p14="http://schemas.microsoft.com/office/powerpoint/2010/main" val="3909256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551594-C293-CE12-D033-73DC9E7BB223}"/>
              </a:ext>
            </a:extLst>
          </p:cNvPr>
          <p:cNvSpPr>
            <a:spLocks noGrp="1"/>
          </p:cNvSpPr>
          <p:nvPr>
            <p:ph type="title"/>
          </p:nvPr>
        </p:nvSpPr>
        <p:spPr>
          <a:xfrm>
            <a:off x="209034" y="204349"/>
            <a:ext cx="8713090" cy="562568"/>
          </a:xfrm>
        </p:spPr>
        <p:txBody>
          <a:bodyPr/>
          <a:lstStyle/>
          <a:p>
            <a:r>
              <a:rPr lang="sl-SI" dirty="0"/>
              <a:t>Viri </a:t>
            </a:r>
            <a:endParaRPr lang="en-US" dirty="0"/>
          </a:p>
        </p:txBody>
      </p:sp>
      <p:sp>
        <p:nvSpPr>
          <p:cNvPr id="3" name="Označba mesta vsebine 2">
            <a:extLst>
              <a:ext uri="{FF2B5EF4-FFF2-40B4-BE49-F238E27FC236}">
                <a16:creationId xmlns:a16="http://schemas.microsoft.com/office/drawing/2014/main" id="{CEE35C60-8FC5-F087-651F-62DEE9EE9AEF}"/>
              </a:ext>
            </a:extLst>
          </p:cNvPr>
          <p:cNvSpPr>
            <a:spLocks noGrp="1"/>
          </p:cNvSpPr>
          <p:nvPr>
            <p:ph idx="1"/>
          </p:nvPr>
        </p:nvSpPr>
        <p:spPr>
          <a:xfrm>
            <a:off x="209034" y="855406"/>
            <a:ext cx="8713090" cy="4218039"/>
          </a:xfrm>
        </p:spPr>
        <p:txBody>
          <a:bodyPr>
            <a:normAutofit fontScale="25000" lnSpcReduction="20000"/>
          </a:bodyPr>
          <a:lstStyle/>
          <a:p>
            <a:pPr marL="0" indent="0">
              <a:buNone/>
            </a:pPr>
            <a:r>
              <a:rPr lang="sl-SI" sz="4300" u="sng" dirty="0">
                <a:hlinkClick r:id="rId3">
                  <a:extLst>
                    <a:ext uri="{A12FA001-AC4F-418D-AE19-62706E023703}">
                      <ahyp:hlinkClr xmlns:ahyp="http://schemas.microsoft.com/office/drawing/2018/hyperlinkcolor" val="tx"/>
                    </a:ext>
                  </a:extLst>
                </a:hlinkClick>
              </a:rPr>
              <a:t>Pravni viri</a:t>
            </a:r>
          </a:p>
          <a:p>
            <a:r>
              <a:rPr lang="en-US" sz="4400" dirty="0">
                <a:hlinkClick r:id="rId4"/>
              </a:rPr>
              <a:t>Microsoft Word - 1951 Convention relating to the status of refugees-svn.doc</a:t>
            </a:r>
            <a:endParaRPr lang="sl-SI" sz="4400" dirty="0"/>
          </a:p>
          <a:p>
            <a:r>
              <a:rPr lang="en-US" sz="4400" dirty="0">
                <a:hlinkClick r:id="rId5"/>
              </a:rPr>
              <a:t>1967 Protocol Relating to the Status of Refugees | </a:t>
            </a:r>
            <a:r>
              <a:rPr lang="en-US" sz="4400" dirty="0" err="1">
                <a:hlinkClick r:id="rId5"/>
              </a:rPr>
              <a:t>Refworld</a:t>
            </a:r>
            <a:endParaRPr lang="sl-SI" sz="4400" dirty="0">
              <a:hlinkClick r:id="rId3"/>
            </a:endParaRPr>
          </a:p>
          <a:p>
            <a:r>
              <a:rPr lang="en-US" sz="4400" dirty="0">
                <a:hlinkClick r:id="rId3"/>
              </a:rPr>
              <a:t>General comment No. 6 (2005): Treatment of Unaccompanied and Separated Children Outside their Country of Origin | </a:t>
            </a:r>
            <a:r>
              <a:rPr lang="en-US" sz="4400" dirty="0" err="1">
                <a:hlinkClick r:id="rId3"/>
              </a:rPr>
              <a:t>Refworld</a:t>
            </a:r>
            <a:endParaRPr lang="sl-SI" sz="4400" dirty="0"/>
          </a:p>
          <a:p>
            <a:r>
              <a:rPr lang="en-US" sz="4400" dirty="0">
                <a:hlinkClick r:id="rId6"/>
              </a:rPr>
              <a:t>General comment No. 14 (2013) on the right of the child to have his or her best interests taken as a primary consideration (art. 3, para. 1)</a:t>
            </a:r>
            <a:r>
              <a:rPr lang="sl-SI" sz="4400" dirty="0">
                <a:hlinkClick r:id="rId6"/>
              </a:rPr>
              <a:t>: </a:t>
            </a:r>
            <a:r>
              <a:rPr lang="en-US" sz="4400" dirty="0">
                <a:hlinkClick r:id="rId6"/>
              </a:rPr>
              <a:t>https://www.refworld.org/legal/general/crc/2013/en/95780</a:t>
            </a:r>
            <a:r>
              <a:rPr lang="sl-SI" sz="4400" dirty="0"/>
              <a:t> </a:t>
            </a:r>
          </a:p>
          <a:p>
            <a:pPr marL="0" indent="0">
              <a:buNone/>
            </a:pPr>
            <a:r>
              <a:rPr lang="sl-SI" sz="4400" dirty="0"/>
              <a:t>Priročnik in smernice</a:t>
            </a:r>
          </a:p>
          <a:p>
            <a:r>
              <a:rPr lang="en-US" sz="4400" dirty="0">
                <a:hlinkClick r:id="rId7"/>
              </a:rPr>
              <a:t>UNHCR Smernice </a:t>
            </a:r>
            <a:r>
              <a:rPr lang="en-US" sz="4400" dirty="0" err="1">
                <a:hlinkClick r:id="rId7"/>
              </a:rPr>
              <a:t>Ocenjevanje</a:t>
            </a:r>
            <a:r>
              <a:rPr lang="en-US" sz="4400" dirty="0">
                <a:hlinkClick r:id="rId7"/>
              </a:rPr>
              <a:t> in </a:t>
            </a:r>
            <a:r>
              <a:rPr lang="en-US" sz="4400" dirty="0" err="1">
                <a:hlinkClick r:id="rId7"/>
              </a:rPr>
              <a:t>določanje</a:t>
            </a:r>
            <a:r>
              <a:rPr lang="en-US" sz="4400" dirty="0">
                <a:hlinkClick r:id="rId7"/>
              </a:rPr>
              <a:t> </a:t>
            </a:r>
            <a:r>
              <a:rPr lang="en-US" sz="4400" dirty="0" err="1">
                <a:hlinkClick r:id="rId7"/>
              </a:rPr>
              <a:t>največje</a:t>
            </a:r>
            <a:r>
              <a:rPr lang="en-US" sz="4400" dirty="0">
                <a:hlinkClick r:id="rId7"/>
              </a:rPr>
              <a:t> </a:t>
            </a:r>
            <a:r>
              <a:rPr lang="en-US" sz="4400" dirty="0" err="1">
                <a:hlinkClick r:id="rId7"/>
              </a:rPr>
              <a:t>otrokove</a:t>
            </a:r>
            <a:r>
              <a:rPr lang="en-US" sz="4400" dirty="0">
                <a:hlinkClick r:id="rId7"/>
              </a:rPr>
              <a:t> </a:t>
            </a:r>
            <a:r>
              <a:rPr lang="en-US" sz="4400" dirty="0" err="1">
                <a:hlinkClick r:id="rId7"/>
              </a:rPr>
              <a:t>koristi</a:t>
            </a:r>
            <a:r>
              <a:rPr lang="en-US" sz="4400" dirty="0">
                <a:hlinkClick r:id="rId7"/>
              </a:rPr>
              <a:t> 2021.pdf</a:t>
            </a:r>
            <a:endParaRPr lang="sl-SI" sz="4400" dirty="0">
              <a:hlinkClick r:id="rId8"/>
            </a:endParaRPr>
          </a:p>
          <a:p>
            <a:r>
              <a:rPr lang="en-US" sz="4400" dirty="0">
                <a:hlinkClick r:id="rId8"/>
              </a:rPr>
              <a:t>Delo_s_prisilno_razseljenimi_osebami_-_prirocnik_z_CSD.pdf</a:t>
            </a:r>
            <a:endParaRPr lang="sl-SI" sz="4400" dirty="0"/>
          </a:p>
          <a:p>
            <a:r>
              <a:rPr lang="en-US" sz="4400" dirty="0">
                <a:hlinkClick r:id="rId9"/>
              </a:rPr>
              <a:t>Guidelines on supervised independent living for unaccompanied children | UNHCR</a:t>
            </a:r>
            <a:endParaRPr lang="sl-SI" sz="4400" dirty="0"/>
          </a:p>
          <a:p>
            <a:pPr marL="0" indent="0">
              <a:buNone/>
            </a:pPr>
            <a:r>
              <a:rPr lang="sl-SI" sz="4400" dirty="0"/>
              <a:t>Splošno gradivo o situaciji v državi izvora/običajnega prebivališča</a:t>
            </a:r>
          </a:p>
          <a:p>
            <a:pPr marL="171450" indent="-171450">
              <a:buFont typeface="Arial" panose="020B0604020202020204" pitchFamily="34" charset="0"/>
              <a:buChar char="•"/>
            </a:pPr>
            <a:r>
              <a:rPr lang="en-US" sz="4400" dirty="0">
                <a:hlinkClick r:id="rId10"/>
              </a:rPr>
              <a:t>EU external borders: Irregular crossings drop by 20% in first half of 2025</a:t>
            </a:r>
            <a:endParaRPr lang="sl-SI" sz="4400" dirty="0"/>
          </a:p>
          <a:p>
            <a:pPr marL="171450" indent="-171450">
              <a:buFont typeface="Arial" panose="020B0604020202020204" pitchFamily="34" charset="0"/>
              <a:buChar char="•"/>
            </a:pPr>
            <a:r>
              <a:rPr lang="en-US" sz="4400" dirty="0">
                <a:hlinkClick r:id="rId11"/>
              </a:rPr>
              <a:t>World Report 2025: Afghanistan | Human Rights Watch</a:t>
            </a:r>
            <a:endParaRPr lang="sl-SI" sz="4400" dirty="0"/>
          </a:p>
          <a:p>
            <a:pPr marL="171450" indent="-171450">
              <a:buFont typeface="Arial" panose="020B0604020202020204" pitchFamily="34" charset="0"/>
              <a:buChar char="•"/>
            </a:pPr>
            <a:r>
              <a:rPr lang="en-US" sz="4400" dirty="0">
                <a:hlinkClick r:id="rId12"/>
              </a:rPr>
              <a:t>COI Report - Afghanistan: Country Focus | European Union Agency for Asylum</a:t>
            </a:r>
            <a:endParaRPr lang="sl-SI" sz="4400" dirty="0"/>
          </a:p>
          <a:p>
            <a:pPr marL="171450" indent="-171450">
              <a:buFont typeface="Arial" panose="020B0604020202020204" pitchFamily="34" charset="0"/>
              <a:buChar char="•"/>
            </a:pPr>
            <a:r>
              <a:rPr lang="en-US" sz="4400" dirty="0">
                <a:hlinkClick r:id="rId13"/>
              </a:rPr>
              <a:t>World Report 2025: Bangladesh | Human Rights Watch</a:t>
            </a:r>
            <a:endParaRPr lang="sl-SI" sz="4400" dirty="0"/>
          </a:p>
          <a:p>
            <a:pPr marL="171450" indent="-171450">
              <a:buFont typeface="Arial" panose="020B0604020202020204" pitchFamily="34" charset="0"/>
              <a:buChar char="•"/>
            </a:pPr>
            <a:r>
              <a:rPr lang="en-US" sz="4400" dirty="0">
                <a:hlinkClick r:id="rId14"/>
              </a:rPr>
              <a:t>Country of Origin Information: Bangladesh – Country Focus</a:t>
            </a:r>
            <a:endParaRPr lang="sl-SI" sz="4400" dirty="0"/>
          </a:p>
          <a:p>
            <a:pPr marL="171450" indent="-171450">
              <a:buFont typeface="Arial" panose="020B0604020202020204" pitchFamily="34" charset="0"/>
              <a:buChar char="•"/>
            </a:pPr>
            <a:r>
              <a:rPr lang="en-US" sz="4400" dirty="0">
                <a:hlinkClick r:id="rId15"/>
              </a:rPr>
              <a:t>World Report 2025: Egypt | Human Rights Watch</a:t>
            </a:r>
            <a:endParaRPr lang="sl-SI" sz="4400" dirty="0"/>
          </a:p>
          <a:p>
            <a:pPr marL="171450" indent="-171450">
              <a:buFont typeface="Arial" panose="020B0604020202020204" pitchFamily="34" charset="0"/>
              <a:buChar char="•"/>
            </a:pPr>
            <a:r>
              <a:rPr lang="en-US" sz="4400" dirty="0">
                <a:hlinkClick r:id="rId16"/>
              </a:rPr>
              <a:t>EGYPT COUNTRY BRIEF, DECEMBER 2024 OF CHILDREN AND ADOLESCENTS Situation.pdf</a:t>
            </a:r>
            <a:endParaRPr lang="sl-SI" sz="4400" dirty="0"/>
          </a:p>
          <a:p>
            <a:pPr marL="171450" indent="-171450">
              <a:buFont typeface="Arial" panose="020B0604020202020204" pitchFamily="34" charset="0"/>
              <a:buChar char="•"/>
            </a:pPr>
            <a:r>
              <a:rPr lang="en-US" sz="4400" dirty="0">
                <a:hlinkClick r:id="rId17"/>
              </a:rPr>
              <a:t>Migration Drivers Report: Egypt as a Country of Origin | European Union Agency for Asylum</a:t>
            </a:r>
            <a:endParaRPr lang="sl-SI" sz="4400" dirty="0"/>
          </a:p>
          <a:p>
            <a:pPr marL="171450" indent="-171450">
              <a:buFont typeface="Arial" panose="020B0604020202020204" pitchFamily="34" charset="0"/>
              <a:buChar char="•"/>
            </a:pPr>
            <a:r>
              <a:rPr lang="en-US" sz="4400" dirty="0">
                <a:hlinkClick r:id="rId18"/>
              </a:rPr>
              <a:t>AIDA-Country-Report-on-Egypt_EN.pdf</a:t>
            </a:r>
            <a:endParaRPr lang="sl-SI" sz="4400" dirty="0"/>
          </a:p>
          <a:p>
            <a:pPr marL="0" indent="0">
              <a:buNone/>
            </a:pPr>
            <a:endParaRPr lang="en-US" dirty="0"/>
          </a:p>
          <a:p>
            <a:endParaRPr lang="en-US" dirty="0"/>
          </a:p>
        </p:txBody>
      </p:sp>
    </p:spTree>
    <p:extLst>
      <p:ext uri="{BB962C8B-B14F-4D97-AF65-F5344CB8AC3E}">
        <p14:creationId xmlns:p14="http://schemas.microsoft.com/office/powerpoint/2010/main" val="11758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337580-226B-1E5E-BDAB-62B859B71F9D}"/>
              </a:ext>
            </a:extLst>
          </p:cNvPr>
          <p:cNvSpPr>
            <a:spLocks noGrp="1"/>
          </p:cNvSpPr>
          <p:nvPr>
            <p:ph type="title"/>
          </p:nvPr>
        </p:nvSpPr>
        <p:spPr/>
        <p:txBody>
          <a:bodyPr/>
          <a:lstStyle/>
          <a:p>
            <a:r>
              <a:rPr lang="sl-SI" dirty="0"/>
              <a:t>Namen in cilji predstavitve</a:t>
            </a:r>
            <a:endParaRPr lang="en-US" dirty="0"/>
          </a:p>
        </p:txBody>
      </p:sp>
      <p:sp>
        <p:nvSpPr>
          <p:cNvPr id="3" name="Označba mesta vsebine 2">
            <a:extLst>
              <a:ext uri="{FF2B5EF4-FFF2-40B4-BE49-F238E27FC236}">
                <a16:creationId xmlns:a16="http://schemas.microsoft.com/office/drawing/2014/main" id="{5BF26547-7260-3BC8-C802-5D04DD0F4ADC}"/>
              </a:ext>
            </a:extLst>
          </p:cNvPr>
          <p:cNvSpPr>
            <a:spLocks noGrp="1"/>
          </p:cNvSpPr>
          <p:nvPr>
            <p:ph idx="1"/>
          </p:nvPr>
        </p:nvSpPr>
        <p:spPr/>
        <p:txBody>
          <a:bodyPr/>
          <a:lstStyle/>
          <a:p>
            <a:r>
              <a:rPr lang="sl-SI" dirty="0"/>
              <a:t>Predstavitev </a:t>
            </a:r>
            <a:r>
              <a:rPr lang="sl-SI" b="1" dirty="0"/>
              <a:t>koncepta</a:t>
            </a:r>
            <a:r>
              <a:rPr lang="sl-SI" dirty="0"/>
              <a:t> </a:t>
            </a:r>
            <a:r>
              <a:rPr lang="sl-SI" b="1" dirty="0"/>
              <a:t>in razlage načela največje otrokove koristi</a:t>
            </a:r>
          </a:p>
          <a:p>
            <a:r>
              <a:rPr lang="sl-SI" dirty="0"/>
              <a:t>Premislek in refleksija o </a:t>
            </a:r>
            <a:r>
              <a:rPr lang="sl-SI" b="1" dirty="0"/>
              <a:t>tveganjih in ranljivostih OBS</a:t>
            </a:r>
          </a:p>
          <a:p>
            <a:r>
              <a:rPr lang="sl-SI" b="1" dirty="0"/>
              <a:t>Izvedba postopka ocene največje otrokove koristi </a:t>
            </a:r>
            <a:r>
              <a:rPr lang="sl-SI" dirty="0"/>
              <a:t>pri prehodu v odraslost (študija primera)</a:t>
            </a:r>
          </a:p>
          <a:p>
            <a:endParaRPr lang="sl-SI" dirty="0"/>
          </a:p>
          <a:p>
            <a:endParaRPr lang="en-US" dirty="0"/>
          </a:p>
        </p:txBody>
      </p:sp>
    </p:spTree>
    <p:extLst>
      <p:ext uri="{BB962C8B-B14F-4D97-AF65-F5344CB8AC3E}">
        <p14:creationId xmlns:p14="http://schemas.microsoft.com/office/powerpoint/2010/main" val="366807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51A20D-88B9-AA51-84CF-902733B39312}"/>
              </a:ext>
            </a:extLst>
          </p:cNvPr>
          <p:cNvSpPr>
            <a:spLocks noGrp="1"/>
          </p:cNvSpPr>
          <p:nvPr>
            <p:ph type="title"/>
          </p:nvPr>
        </p:nvSpPr>
        <p:spPr/>
        <p:txBody>
          <a:bodyPr/>
          <a:lstStyle/>
          <a:p>
            <a:r>
              <a:rPr lang="sl-SI" dirty="0"/>
              <a:t>Kontekst </a:t>
            </a:r>
            <a:endParaRPr lang="en-US" dirty="0"/>
          </a:p>
        </p:txBody>
      </p:sp>
      <p:sp>
        <p:nvSpPr>
          <p:cNvPr id="3" name="Označba mesta vsebine 2">
            <a:extLst>
              <a:ext uri="{FF2B5EF4-FFF2-40B4-BE49-F238E27FC236}">
                <a16:creationId xmlns:a16="http://schemas.microsoft.com/office/drawing/2014/main" id="{5C058C0F-120E-EB68-64FD-A17BCF5057AC}"/>
              </a:ext>
            </a:extLst>
          </p:cNvPr>
          <p:cNvSpPr>
            <a:spLocks noGrp="1"/>
          </p:cNvSpPr>
          <p:nvPr>
            <p:ph idx="1"/>
          </p:nvPr>
        </p:nvSpPr>
        <p:spPr/>
        <p:txBody>
          <a:bodyPr/>
          <a:lstStyle/>
          <a:p>
            <a:r>
              <a:rPr lang="sl-SI" b="1" dirty="0"/>
              <a:t>EU:</a:t>
            </a:r>
          </a:p>
          <a:p>
            <a:pPr lvl="1"/>
            <a:r>
              <a:rPr lang="sl-SI" dirty="0"/>
              <a:t>2025: n/p</a:t>
            </a:r>
          </a:p>
          <a:p>
            <a:pPr lvl="1"/>
            <a:r>
              <a:rPr lang="sl-SI" dirty="0"/>
              <a:t>2024: 34.000 zaprosilo za MZ (Sirija, Afganistan, Egipt)</a:t>
            </a:r>
          </a:p>
          <a:p>
            <a:r>
              <a:rPr lang="sl-SI" b="1" dirty="0"/>
              <a:t>SLO:</a:t>
            </a:r>
          </a:p>
          <a:p>
            <a:pPr lvl="1"/>
            <a:r>
              <a:rPr lang="sl-SI" dirty="0"/>
              <a:t>2025 (jan. – avg.): 609 OBS izrazilo namero </a:t>
            </a:r>
            <a:r>
              <a:rPr lang="sl-SI" b="1" dirty="0">
                <a:solidFill>
                  <a:schemeClr val="bg2"/>
                </a:solidFill>
              </a:rPr>
              <a:t>I </a:t>
            </a:r>
            <a:r>
              <a:rPr lang="sl-SI" dirty="0"/>
              <a:t>114 zaprosilo za MZ</a:t>
            </a:r>
          </a:p>
          <a:p>
            <a:pPr lvl="1"/>
            <a:r>
              <a:rPr lang="sl-SI" dirty="0"/>
              <a:t>2024: 3.945 OBS izrazilo namero</a:t>
            </a:r>
            <a:r>
              <a:rPr lang="sl-SI" dirty="0">
                <a:solidFill>
                  <a:srgbClr val="FF0000"/>
                </a:solidFill>
              </a:rPr>
              <a:t>*</a:t>
            </a:r>
            <a:r>
              <a:rPr lang="sl-SI" dirty="0"/>
              <a:t> </a:t>
            </a:r>
            <a:r>
              <a:rPr lang="sl-SI" b="1" dirty="0">
                <a:solidFill>
                  <a:schemeClr val="bg2"/>
                </a:solidFill>
              </a:rPr>
              <a:t>I </a:t>
            </a:r>
            <a:r>
              <a:rPr lang="sl-SI" dirty="0"/>
              <a:t>140 zaprosilo za MZ </a:t>
            </a:r>
          </a:p>
        </p:txBody>
      </p:sp>
      <p:pic>
        <p:nvPicPr>
          <p:cNvPr id="5" name="Slika 4" descr="Slika, ki vsebuje besede zastava, simbol, pravokotnik, besedilo&#10;&#10;Vsebina, ustvarjena z umetno inteligenco, morda ni pravilna.">
            <a:extLst>
              <a:ext uri="{FF2B5EF4-FFF2-40B4-BE49-F238E27FC236}">
                <a16:creationId xmlns:a16="http://schemas.microsoft.com/office/drawing/2014/main" id="{35EA57F3-954C-28EC-1DF4-F334048140F0}"/>
              </a:ext>
            </a:extLst>
          </p:cNvPr>
          <p:cNvPicPr>
            <a:picLocks noChangeAspect="1"/>
          </p:cNvPicPr>
          <p:nvPr/>
        </p:nvPicPr>
        <p:blipFill>
          <a:blip r:embed="rId3"/>
          <a:stretch>
            <a:fillRect/>
          </a:stretch>
        </p:blipFill>
        <p:spPr>
          <a:xfrm flipH="1">
            <a:off x="7717805" y="1599119"/>
            <a:ext cx="1210740" cy="1210740"/>
          </a:xfrm>
          <a:prstGeom prst="rect">
            <a:avLst/>
          </a:prstGeom>
        </p:spPr>
      </p:pic>
      <p:pic>
        <p:nvPicPr>
          <p:cNvPr id="7" name="Slika 6" descr="Slika, ki vsebuje besede simbol, zastava, logotip, grafika&#10;&#10;Vsebina, ustvarjena z umetno inteligenco, morda ni pravilna.">
            <a:extLst>
              <a:ext uri="{FF2B5EF4-FFF2-40B4-BE49-F238E27FC236}">
                <a16:creationId xmlns:a16="http://schemas.microsoft.com/office/drawing/2014/main" id="{8B6F0452-838E-A0C2-C85E-A63AD7656816}"/>
              </a:ext>
            </a:extLst>
          </p:cNvPr>
          <p:cNvPicPr>
            <a:picLocks noChangeAspect="1"/>
          </p:cNvPicPr>
          <p:nvPr/>
        </p:nvPicPr>
        <p:blipFill>
          <a:blip r:embed="rId4"/>
          <a:stretch>
            <a:fillRect/>
          </a:stretch>
        </p:blipFill>
        <p:spPr>
          <a:xfrm>
            <a:off x="7366700" y="3608132"/>
            <a:ext cx="1666589" cy="838887"/>
          </a:xfrm>
          <a:prstGeom prst="rect">
            <a:avLst/>
          </a:prstGeom>
        </p:spPr>
      </p:pic>
    </p:spTree>
    <p:extLst>
      <p:ext uri="{BB962C8B-B14F-4D97-AF65-F5344CB8AC3E}">
        <p14:creationId xmlns:p14="http://schemas.microsoft.com/office/powerpoint/2010/main" val="427966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descr="Slika, ki vsebuje besede besedilo, zemljevid, posnetek zaslona, pisava&#10;&#10;Vsebina, ustvarjena z umetno inteligenco, morda ni pravilna.">
            <a:extLst>
              <a:ext uri="{FF2B5EF4-FFF2-40B4-BE49-F238E27FC236}">
                <a16:creationId xmlns:a16="http://schemas.microsoft.com/office/drawing/2014/main" id="{1ED6B88C-8E6C-7662-9E8B-E5F57E7E6F6B}"/>
              </a:ext>
            </a:extLst>
          </p:cNvPr>
          <p:cNvPicPr>
            <a:picLocks noGrp="1" noChangeAspect="1"/>
          </p:cNvPicPr>
          <p:nvPr>
            <p:ph idx="1"/>
          </p:nvPr>
        </p:nvPicPr>
        <p:blipFill>
          <a:blip r:embed="rId3"/>
          <a:srcRect b="20495"/>
          <a:stretch>
            <a:fillRect/>
          </a:stretch>
        </p:blipFill>
        <p:spPr>
          <a:xfrm>
            <a:off x="186833" y="0"/>
            <a:ext cx="9143980" cy="5143490"/>
          </a:xfrm>
          <a:noFill/>
        </p:spPr>
      </p:pic>
      <p:sp>
        <p:nvSpPr>
          <p:cNvPr id="3" name="PoljeZBesedilom 2">
            <a:extLst>
              <a:ext uri="{FF2B5EF4-FFF2-40B4-BE49-F238E27FC236}">
                <a16:creationId xmlns:a16="http://schemas.microsoft.com/office/drawing/2014/main" id="{180ED833-0BC1-3F7E-08F5-24E0EE976752}"/>
              </a:ext>
            </a:extLst>
          </p:cNvPr>
          <p:cNvSpPr txBox="1"/>
          <p:nvPr/>
        </p:nvSpPr>
        <p:spPr>
          <a:xfrm>
            <a:off x="98322" y="2550783"/>
            <a:ext cx="5329084" cy="646331"/>
          </a:xfrm>
          <a:prstGeom prst="rect">
            <a:avLst/>
          </a:prstGeom>
          <a:noFill/>
        </p:spPr>
        <p:txBody>
          <a:bodyPr wrap="square">
            <a:spAutoFit/>
          </a:bodyPr>
          <a:lstStyle/>
          <a:p>
            <a:pPr marL="171450" indent="-171450">
              <a:buFont typeface="Arial" panose="020B0604020202020204" pitchFamily="34" charset="0"/>
              <a:buChar char="•"/>
            </a:pPr>
            <a:r>
              <a:rPr lang="en-US" dirty="0">
                <a:hlinkClick r:id="rId4"/>
              </a:rPr>
              <a:t>EU external borders: Irregular crossings drop by 20% in first half of 2025</a:t>
            </a:r>
            <a:r>
              <a:rPr lang="sl-SI" dirty="0"/>
              <a:t> </a:t>
            </a:r>
            <a:endParaRPr lang="en-US" dirty="0"/>
          </a:p>
        </p:txBody>
      </p:sp>
    </p:spTree>
    <p:extLst>
      <p:ext uri="{BB962C8B-B14F-4D97-AF65-F5344CB8AC3E}">
        <p14:creationId xmlns:p14="http://schemas.microsoft.com/office/powerpoint/2010/main" val="396867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A04E00-13F1-085F-E4C2-7C3EE2FACED9}"/>
              </a:ext>
            </a:extLst>
          </p:cNvPr>
          <p:cNvSpPr>
            <a:spLocks noGrp="1"/>
          </p:cNvSpPr>
          <p:nvPr>
            <p:ph type="title"/>
          </p:nvPr>
        </p:nvSpPr>
        <p:spPr/>
        <p:txBody>
          <a:bodyPr/>
          <a:lstStyle/>
          <a:p>
            <a:r>
              <a:rPr lang="sl-SI" dirty="0"/>
              <a:t>Temeljna izhodišča</a:t>
            </a:r>
            <a:endParaRPr lang="en-US" dirty="0"/>
          </a:p>
        </p:txBody>
      </p:sp>
      <p:sp>
        <p:nvSpPr>
          <p:cNvPr id="3" name="Označba mesta vsebine 2">
            <a:extLst>
              <a:ext uri="{FF2B5EF4-FFF2-40B4-BE49-F238E27FC236}">
                <a16:creationId xmlns:a16="http://schemas.microsoft.com/office/drawing/2014/main" id="{793E413D-0487-FCF8-32F4-2B882F784619}"/>
              </a:ext>
            </a:extLst>
          </p:cNvPr>
          <p:cNvSpPr>
            <a:spLocks noGrp="1"/>
          </p:cNvSpPr>
          <p:nvPr>
            <p:ph idx="1"/>
          </p:nvPr>
        </p:nvSpPr>
        <p:spPr/>
        <p:txBody>
          <a:bodyPr>
            <a:normAutofit fontScale="85000" lnSpcReduction="20000"/>
          </a:bodyPr>
          <a:lstStyle/>
          <a:p>
            <a:pPr marL="0" indent="0">
              <a:buNone/>
            </a:pPr>
            <a:r>
              <a:rPr lang="en-US" dirty="0"/>
              <a:t>Pri </a:t>
            </a:r>
            <a:r>
              <a:rPr lang="en-US" dirty="0" err="1"/>
              <a:t>vseh</a:t>
            </a:r>
            <a:r>
              <a:rPr lang="en-US" dirty="0"/>
              <a:t> </a:t>
            </a:r>
            <a:r>
              <a:rPr lang="en-US" dirty="0" err="1"/>
              <a:t>dejavnostih</a:t>
            </a:r>
            <a:r>
              <a:rPr lang="en-US" dirty="0"/>
              <a:t> v </a:t>
            </a:r>
            <a:r>
              <a:rPr lang="en-US" dirty="0" err="1"/>
              <a:t>zvezi</a:t>
            </a:r>
            <a:r>
              <a:rPr lang="en-US" dirty="0"/>
              <a:t> z </a:t>
            </a:r>
            <a:r>
              <a:rPr lang="en-US" dirty="0" err="1"/>
              <a:t>otroki</a:t>
            </a:r>
            <a:r>
              <a:rPr lang="en-US" dirty="0"/>
              <a:t>, ki </a:t>
            </a:r>
            <a:r>
              <a:rPr lang="en-US" dirty="0" err="1"/>
              <a:t>bodisi</a:t>
            </a:r>
            <a:r>
              <a:rPr lang="en-US" dirty="0"/>
              <a:t> da </a:t>
            </a:r>
            <a:r>
              <a:rPr lang="en-US" dirty="0" err="1"/>
              <a:t>jih</a:t>
            </a:r>
            <a:r>
              <a:rPr lang="en-US" dirty="0"/>
              <a:t> </a:t>
            </a:r>
            <a:r>
              <a:rPr lang="en-US" dirty="0" err="1"/>
              <a:t>vodijo</a:t>
            </a:r>
            <a:r>
              <a:rPr lang="en-US" dirty="0"/>
              <a:t> </a:t>
            </a:r>
            <a:r>
              <a:rPr lang="en-US" dirty="0" err="1"/>
              <a:t>državne</a:t>
            </a:r>
            <a:r>
              <a:rPr lang="en-US" dirty="0"/>
              <a:t> </a:t>
            </a:r>
            <a:r>
              <a:rPr lang="en-US" dirty="0" err="1"/>
              <a:t>bodisi</a:t>
            </a:r>
            <a:r>
              <a:rPr lang="en-US" dirty="0"/>
              <a:t> </a:t>
            </a:r>
            <a:r>
              <a:rPr lang="en-US" dirty="0" err="1"/>
              <a:t>zasebne</a:t>
            </a:r>
            <a:r>
              <a:rPr lang="en-US" dirty="0"/>
              <a:t> </a:t>
            </a:r>
            <a:r>
              <a:rPr lang="en-US" dirty="0" err="1"/>
              <a:t>ustanove</a:t>
            </a:r>
            <a:r>
              <a:rPr lang="en-US" dirty="0"/>
              <a:t> za socialno </a:t>
            </a:r>
            <a:r>
              <a:rPr lang="en-US" dirty="0" err="1"/>
              <a:t>varstvo</a:t>
            </a:r>
            <a:r>
              <a:rPr lang="en-US" dirty="0"/>
              <a:t>, </a:t>
            </a:r>
            <a:r>
              <a:rPr lang="en-US" dirty="0" err="1"/>
              <a:t>sodišča</a:t>
            </a:r>
            <a:r>
              <a:rPr lang="en-US" dirty="0"/>
              <a:t>, </a:t>
            </a:r>
            <a:r>
              <a:rPr lang="en-US" dirty="0" err="1"/>
              <a:t>upravni</a:t>
            </a:r>
            <a:r>
              <a:rPr lang="en-US" dirty="0"/>
              <a:t> </a:t>
            </a:r>
            <a:r>
              <a:rPr lang="en-US" dirty="0" err="1"/>
              <a:t>organi</a:t>
            </a:r>
            <a:r>
              <a:rPr lang="en-US" dirty="0"/>
              <a:t> </a:t>
            </a:r>
            <a:r>
              <a:rPr lang="en-US" dirty="0" err="1"/>
              <a:t>ali</a:t>
            </a:r>
            <a:r>
              <a:rPr lang="en-US" dirty="0"/>
              <a:t> </a:t>
            </a:r>
            <a:r>
              <a:rPr lang="en-US" dirty="0" err="1"/>
              <a:t>zakonodajna</a:t>
            </a:r>
            <a:r>
              <a:rPr lang="en-US" dirty="0"/>
              <a:t> </a:t>
            </a:r>
            <a:r>
              <a:rPr lang="en-US" dirty="0" err="1"/>
              <a:t>telesa</a:t>
            </a:r>
            <a:r>
              <a:rPr lang="en-US" dirty="0"/>
              <a:t>, </a:t>
            </a:r>
            <a:r>
              <a:rPr lang="en-US" dirty="0" err="1"/>
              <a:t>morajo</a:t>
            </a:r>
            <a:r>
              <a:rPr lang="en-US" dirty="0"/>
              <a:t> </a:t>
            </a:r>
            <a:r>
              <a:rPr lang="en-US" dirty="0" err="1"/>
              <a:t>biti</a:t>
            </a:r>
            <a:r>
              <a:rPr lang="en-US" dirty="0"/>
              <a:t> </a:t>
            </a:r>
            <a:r>
              <a:rPr lang="en-US" b="1" dirty="0" err="1">
                <a:highlight>
                  <a:srgbClr val="FFFF00"/>
                </a:highlight>
              </a:rPr>
              <a:t>koristi</a:t>
            </a:r>
            <a:r>
              <a:rPr lang="en-US" b="1" dirty="0">
                <a:highlight>
                  <a:srgbClr val="FFFF00"/>
                </a:highlight>
              </a:rPr>
              <a:t> </a:t>
            </a:r>
            <a:r>
              <a:rPr lang="en-US" b="1" dirty="0" err="1">
                <a:highlight>
                  <a:srgbClr val="FFFF00"/>
                </a:highlight>
              </a:rPr>
              <a:t>otrok</a:t>
            </a:r>
            <a:r>
              <a:rPr lang="sl-SI" b="1" dirty="0">
                <a:highlight>
                  <a:srgbClr val="FFFF00"/>
                </a:highlight>
              </a:rPr>
              <a:t>a </a:t>
            </a:r>
            <a:r>
              <a:rPr lang="en-US" b="1" dirty="0" err="1">
                <a:highlight>
                  <a:srgbClr val="FFFF00"/>
                </a:highlight>
              </a:rPr>
              <a:t>glavno</a:t>
            </a:r>
            <a:r>
              <a:rPr lang="en-US" b="1" dirty="0">
                <a:highlight>
                  <a:srgbClr val="FFFF00"/>
                </a:highlight>
              </a:rPr>
              <a:t> </a:t>
            </a:r>
            <a:r>
              <a:rPr lang="en-US" b="1" dirty="0" err="1">
                <a:highlight>
                  <a:srgbClr val="FFFF00"/>
                </a:highlight>
              </a:rPr>
              <a:t>vodilo</a:t>
            </a:r>
            <a:r>
              <a:rPr lang="en-US" dirty="0"/>
              <a:t>.«</a:t>
            </a:r>
            <a:r>
              <a:rPr lang="sl-SI" dirty="0"/>
              <a:t> </a:t>
            </a:r>
            <a:r>
              <a:rPr lang="en-US" sz="1900" i="1" dirty="0"/>
              <a:t>3</a:t>
            </a:r>
            <a:r>
              <a:rPr lang="sl-SI" sz="1900" i="1" dirty="0"/>
              <a:t>. </a:t>
            </a:r>
            <a:r>
              <a:rPr lang="en-US" sz="1900" i="1" dirty="0" err="1"/>
              <a:t>člen</a:t>
            </a:r>
            <a:r>
              <a:rPr lang="en-US" sz="1900" i="1" dirty="0"/>
              <a:t> </a:t>
            </a:r>
            <a:r>
              <a:rPr lang="en-US" sz="1900" i="1" dirty="0" err="1">
                <a:hlinkClick r:id="rId3"/>
              </a:rPr>
              <a:t>Konvencije</a:t>
            </a:r>
            <a:r>
              <a:rPr lang="sl-SI" sz="1900" i="1" dirty="0">
                <a:hlinkClick r:id="rId3"/>
              </a:rPr>
              <a:t> ZN</a:t>
            </a:r>
            <a:r>
              <a:rPr lang="en-US" sz="1900" i="1" dirty="0">
                <a:hlinkClick r:id="rId3"/>
              </a:rPr>
              <a:t> o </a:t>
            </a:r>
            <a:r>
              <a:rPr lang="en-US" sz="1900" i="1" dirty="0" err="1">
                <a:hlinkClick r:id="rId3"/>
              </a:rPr>
              <a:t>otrokovih</a:t>
            </a:r>
            <a:r>
              <a:rPr lang="en-US" sz="1900" i="1" dirty="0">
                <a:hlinkClick r:id="rId3"/>
              </a:rPr>
              <a:t> </a:t>
            </a:r>
            <a:r>
              <a:rPr lang="en-US" sz="1900" i="1" dirty="0" err="1">
                <a:hlinkClick r:id="rId3"/>
              </a:rPr>
              <a:t>pravicah</a:t>
            </a:r>
            <a:endParaRPr lang="sl-SI" sz="1900" i="1" dirty="0"/>
          </a:p>
          <a:p>
            <a:pPr marL="0" indent="0">
              <a:buNone/>
            </a:pPr>
            <a:endParaRPr lang="sl-SI" dirty="0"/>
          </a:p>
          <a:p>
            <a:pPr marL="0" indent="0">
              <a:buNone/>
            </a:pPr>
            <a:r>
              <a:rPr lang="sr-Latn-CS" dirty="0"/>
              <a:t>Ocenjevanje največje koristi je </a:t>
            </a:r>
            <a:r>
              <a:rPr lang="sr-Latn-CS" i="1" dirty="0"/>
              <a:t>[…] sestavljeno iz </a:t>
            </a:r>
            <a:r>
              <a:rPr lang="sr-Latn-CS" b="1" i="1" dirty="0">
                <a:highlight>
                  <a:srgbClr val="FFFF00"/>
                </a:highlight>
              </a:rPr>
              <a:t>ocenjevanja</a:t>
            </a:r>
            <a:r>
              <a:rPr lang="sr-Latn-CS" i="1" dirty="0"/>
              <a:t> in </a:t>
            </a:r>
            <a:r>
              <a:rPr lang="sr-Latn-CS" b="1" i="1" dirty="0">
                <a:highlight>
                  <a:srgbClr val="FFFF00"/>
                </a:highlight>
              </a:rPr>
              <a:t>presoje</a:t>
            </a:r>
            <a:r>
              <a:rPr lang="sr-Latn-CS" i="1" dirty="0"/>
              <a:t> vseh </a:t>
            </a:r>
            <a:r>
              <a:rPr lang="sr-Latn-CS" b="1" i="1" dirty="0">
                <a:highlight>
                  <a:srgbClr val="FFFF00"/>
                </a:highlight>
              </a:rPr>
              <a:t>elementov</a:t>
            </a:r>
            <a:r>
              <a:rPr lang="sr-Latn-CS" i="1" dirty="0"/>
              <a:t>, potrebnih za sprejem odločitve v posebnih razmerah za določenega posameznega otroka ali skupino otrok. […] V „določitvi največje koristi“ je opisan </a:t>
            </a:r>
            <a:r>
              <a:rPr lang="sr-Latn-CS" b="1" i="1" dirty="0">
                <a:highlight>
                  <a:srgbClr val="FFFF00"/>
                </a:highlight>
              </a:rPr>
              <a:t>formalni proces </a:t>
            </a:r>
            <a:r>
              <a:rPr lang="sr-Latn-CS" i="1" dirty="0"/>
              <a:t>z natančnimi </a:t>
            </a:r>
            <a:r>
              <a:rPr lang="sr-Latn-CS" b="1" i="1" dirty="0">
                <a:highlight>
                  <a:srgbClr val="FFFF00"/>
                </a:highlight>
              </a:rPr>
              <a:t>postopkovnimi zaščitnimi ukrepi</a:t>
            </a:r>
            <a:r>
              <a:rPr lang="sr-Latn-CS" i="1" dirty="0"/>
              <a:t>, namenjenimi določitvi največje koristi otroka na podlagi ocene največje koristi. </a:t>
            </a:r>
            <a:r>
              <a:rPr lang="sr-Latn-CS" sz="1900" i="1" dirty="0">
                <a:hlinkClick r:id="rId4"/>
              </a:rPr>
              <a:t>Odbor o otrokovih pravicah, splošna opomba št. 14</a:t>
            </a:r>
            <a:endParaRPr lang="sl-SI" sz="1900" i="1" dirty="0">
              <a:solidFill>
                <a:srgbClr val="000000"/>
              </a:solidFill>
              <a:latin typeface="Arial" panose="020B0604020202020204" pitchFamily="34" charset="0"/>
            </a:endParaRPr>
          </a:p>
          <a:p>
            <a:pPr marL="0" indent="0">
              <a:buNone/>
            </a:pPr>
            <a:endParaRPr lang="sl-SI" dirty="0"/>
          </a:p>
          <a:p>
            <a:pPr marL="0" indent="0">
              <a:buNone/>
            </a:pPr>
            <a:endParaRPr lang="en-US" dirty="0"/>
          </a:p>
        </p:txBody>
      </p:sp>
    </p:spTree>
    <p:extLst>
      <p:ext uri="{BB962C8B-B14F-4D97-AF65-F5344CB8AC3E}">
        <p14:creationId xmlns:p14="http://schemas.microsoft.com/office/powerpoint/2010/main" val="427614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35F7-BAB9-9465-D29C-259BE3124A58}"/>
              </a:ext>
            </a:extLst>
          </p:cNvPr>
          <p:cNvSpPr>
            <a:spLocks noGrp="1"/>
          </p:cNvSpPr>
          <p:nvPr>
            <p:ph type="title"/>
          </p:nvPr>
        </p:nvSpPr>
        <p:spPr>
          <a:xfrm>
            <a:off x="321013" y="252920"/>
            <a:ext cx="8484964" cy="573184"/>
          </a:xfrm>
        </p:spPr>
        <p:txBody>
          <a:bodyPr>
            <a:noAutofit/>
          </a:bodyPr>
          <a:lstStyle/>
          <a:p>
            <a:r>
              <a:rPr lang="sl-SI" sz="2000" dirty="0">
                <a:solidFill>
                  <a:srgbClr val="0070C0"/>
                </a:solidFill>
                <a:latin typeface="Calibri"/>
                <a:cs typeface="Calibri"/>
              </a:rPr>
              <a:t>Odbor za otrokove pravice</a:t>
            </a:r>
            <a:r>
              <a:rPr lang="en-GB" sz="2000" dirty="0">
                <a:solidFill>
                  <a:srgbClr val="0070C0"/>
                </a:solidFill>
                <a:latin typeface="Calibri"/>
                <a:cs typeface="Calibri"/>
              </a:rPr>
              <a:t>: </a:t>
            </a:r>
            <a:r>
              <a:rPr lang="sl-SI" sz="2000" dirty="0">
                <a:solidFill>
                  <a:srgbClr val="0070C0"/>
                </a:solidFill>
                <a:latin typeface="Calibri"/>
                <a:cs typeface="Calibri"/>
              </a:rPr>
              <a:t>Splošna opomba št</a:t>
            </a:r>
            <a:r>
              <a:rPr lang="en-GB" sz="2000" dirty="0">
                <a:solidFill>
                  <a:srgbClr val="0070C0"/>
                </a:solidFill>
                <a:latin typeface="Calibri"/>
                <a:cs typeface="Calibri"/>
              </a:rPr>
              <a:t>. 6 </a:t>
            </a:r>
            <a:r>
              <a:rPr lang="sl-SI" sz="2000" dirty="0">
                <a:solidFill>
                  <a:srgbClr val="0070C0"/>
                </a:solidFill>
                <a:latin typeface="Calibri"/>
                <a:cs typeface="Calibri"/>
              </a:rPr>
              <a:t>o obravnavi otrok brez spremstva in otrok ločenih od staršev ali skrbnikov izven države izvora (2005)</a:t>
            </a:r>
            <a:endParaRPr lang="en-US" sz="2000" dirty="0">
              <a:solidFill>
                <a:srgbClr val="0070C0"/>
              </a:solidFill>
            </a:endParaRPr>
          </a:p>
        </p:txBody>
      </p:sp>
      <p:sp>
        <p:nvSpPr>
          <p:cNvPr id="3" name="Content Placeholder 2">
            <a:extLst>
              <a:ext uri="{FF2B5EF4-FFF2-40B4-BE49-F238E27FC236}">
                <a16:creationId xmlns:a16="http://schemas.microsoft.com/office/drawing/2014/main" id="{1FE64AFC-F451-FEA4-D3DF-499D3416D0CB}"/>
              </a:ext>
            </a:extLst>
          </p:cNvPr>
          <p:cNvSpPr>
            <a:spLocks noGrp="1"/>
          </p:cNvSpPr>
          <p:nvPr>
            <p:ph idx="1"/>
          </p:nvPr>
        </p:nvSpPr>
        <p:spPr>
          <a:xfrm>
            <a:off x="209034" y="972766"/>
            <a:ext cx="8754312" cy="3703737"/>
          </a:xfrm>
        </p:spPr>
        <p:txBody>
          <a:bodyPr vert="horz" lIns="91440" tIns="45720" rIns="91440" bIns="0" rtlCol="0" anchor="t">
            <a:normAutofit fontScale="92500" lnSpcReduction="20000"/>
          </a:bodyPr>
          <a:lstStyle/>
          <a:p>
            <a:pPr marL="0" indent="0">
              <a:buNone/>
            </a:pPr>
            <a:r>
              <a:rPr lang="sl-SI" sz="1800" dirty="0">
                <a:latin typeface="Arial" panose="020B0604020202020204" pitchFamily="34" charset="0"/>
                <a:cs typeface="Arial" panose="020B0604020202020204" pitchFamily="34" charset="0"/>
              </a:rPr>
              <a:t>Obveznosti države v skladu s Konvencijo o otrokovih pravicah veljajo znotraj meja države, vključno z otroki, ki so pod jurisdikcijo države, ko poskušajo vstopiti na njeno ozemlje. Zato </a:t>
            </a:r>
            <a:r>
              <a:rPr lang="sl-SI" sz="1800" b="1" dirty="0">
                <a:latin typeface="Arial" panose="020B0604020202020204" pitchFamily="34" charset="0"/>
                <a:cs typeface="Arial" panose="020B0604020202020204" pitchFamily="34" charset="0"/>
              </a:rPr>
              <a:t>uživanje pravic iz KOP velja tudi za otroke prosilce za azil, begunce in migrante</a:t>
            </a:r>
            <a:r>
              <a:rPr lang="sl-SI" sz="1800" dirty="0">
                <a:latin typeface="Arial" panose="020B0604020202020204" pitchFamily="34" charset="0"/>
                <a:cs typeface="Arial" panose="020B0604020202020204" pitchFamily="34" charset="0"/>
              </a:rPr>
              <a:t> - ne glede na njihovo državljanstvo, status priseljenca ali status osebe brez državljanstva." (</a:t>
            </a:r>
            <a:r>
              <a:rPr lang="sl-SI" sz="1800" i="1" dirty="0">
                <a:latin typeface="Arial" panose="020B0604020202020204" pitchFamily="34" charset="0"/>
                <a:cs typeface="Arial" panose="020B0604020202020204" pitchFamily="34" charset="0"/>
              </a:rPr>
              <a:t>odstavek 12</a:t>
            </a:r>
            <a:r>
              <a:rPr lang="sl-SI" sz="1800" dirty="0">
                <a:latin typeface="Arial" panose="020B0604020202020204" pitchFamily="34" charset="0"/>
                <a:cs typeface="Arial" panose="020B0604020202020204" pitchFamily="34" charset="0"/>
              </a:rPr>
              <a:t>)</a:t>
            </a:r>
          </a:p>
          <a:p>
            <a:pPr marL="0" indent="0">
              <a:buNone/>
            </a:pPr>
            <a:endParaRPr lang="en-GB" sz="1800" dirty="0">
              <a:latin typeface="Arial" panose="020B0604020202020204" pitchFamily="34" charset="0"/>
              <a:cs typeface="Arial" panose="020B0604020202020204" pitchFamily="34" charset="0"/>
            </a:endParaRPr>
          </a:p>
          <a:p>
            <a:pPr marL="0">
              <a:buNone/>
            </a:pPr>
            <a:r>
              <a:rPr lang="en-GB" sz="1800" b="1" dirty="0" err="1">
                <a:latin typeface="Arial" panose="020B0604020202020204" pitchFamily="34" charset="0"/>
                <a:cs typeface="Arial" panose="020B0604020202020204" pitchFamily="34" charset="0"/>
              </a:rPr>
              <a:t>Vrnitev</a:t>
            </a:r>
            <a:r>
              <a:rPr lang="en-GB" sz="1800" b="1" dirty="0">
                <a:latin typeface="Arial" panose="020B0604020202020204" pitchFamily="34" charset="0"/>
                <a:cs typeface="Arial" panose="020B0604020202020204" pitchFamily="34" charset="0"/>
              </a:rPr>
              <a:t> v </a:t>
            </a:r>
            <a:r>
              <a:rPr lang="en-GB" sz="1800" b="1" dirty="0" err="1">
                <a:latin typeface="Arial" panose="020B0604020202020204" pitchFamily="34" charset="0"/>
                <a:cs typeface="Arial" panose="020B0604020202020204" pitchFamily="34" charset="0"/>
              </a:rPr>
              <a:t>izvorno</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državo</a:t>
            </a:r>
            <a:r>
              <a:rPr lang="en-GB" sz="1800" b="1" dirty="0">
                <a:latin typeface="Arial" panose="020B0604020202020204" pitchFamily="34" charset="0"/>
                <a:cs typeface="Arial" panose="020B0604020202020204" pitchFamily="34" charset="0"/>
              </a:rPr>
              <a:t> ne pride v </a:t>
            </a:r>
            <a:r>
              <a:rPr lang="en-GB" sz="1800" b="1" dirty="0" err="1">
                <a:latin typeface="Arial" panose="020B0604020202020204" pitchFamily="34" charset="0"/>
                <a:cs typeface="Arial" panose="020B0604020202020204" pitchFamily="34" charset="0"/>
              </a:rPr>
              <a:t>poštev</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če</a:t>
            </a:r>
            <a:r>
              <a:rPr lang="en-GB" sz="1800" b="1" dirty="0">
                <a:latin typeface="Arial" panose="020B0604020202020204" pitchFamily="34" charset="0"/>
                <a:cs typeface="Arial" panose="020B0604020202020204" pitchFamily="34" charset="0"/>
              </a:rPr>
              <a:t> bi </a:t>
            </a:r>
            <a:r>
              <a:rPr lang="sl-SI" sz="1800" b="1" dirty="0">
                <a:latin typeface="Arial" panose="020B0604020202020204" pitchFamily="34" charset="0"/>
                <a:cs typeface="Arial" panose="020B0604020202020204" pitchFamily="34" charset="0"/>
              </a:rPr>
              <a:t>vrnitev</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povzročil</a:t>
            </a:r>
            <a:r>
              <a:rPr lang="sl-SI" sz="1800" b="1" dirty="0">
                <a:latin typeface="Arial" panose="020B0604020202020204" pitchFamily="34" charset="0"/>
                <a:cs typeface="Arial" panose="020B0604020202020204" pitchFamily="34" charset="0"/>
              </a:rPr>
              <a:t>a</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razumno</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tveganje</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kršitev</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temeljnih</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človekovih</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pravic</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otroka</a:t>
            </a:r>
            <a:r>
              <a:rPr lang="en-GB" sz="1800" b="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in </a:t>
            </a:r>
            <a:r>
              <a:rPr lang="en-GB" sz="1800" dirty="0" err="1">
                <a:latin typeface="Arial" panose="020B0604020202020204" pitchFamily="34" charset="0"/>
                <a:cs typeface="Arial" panose="020B0604020202020204" pitchFamily="34" charset="0"/>
              </a:rPr>
              <a:t>zlasti</a:t>
            </a:r>
            <a:r>
              <a:rPr lang="en-GB" sz="1800" dirty="0">
                <a:latin typeface="Arial" panose="020B0604020202020204" pitchFamily="34" charset="0"/>
                <a:cs typeface="Arial" panose="020B0604020202020204" pitchFamily="34" charset="0"/>
              </a:rPr>
              <a:t> </a:t>
            </a:r>
            <a:r>
              <a:rPr lang="sl-SI" sz="1800" dirty="0">
                <a:latin typeface="Arial" panose="020B0604020202020204" pitchFamily="34" charset="0"/>
                <a:cs typeface="Arial" panose="020B0604020202020204" pitchFamily="34" charset="0"/>
              </a:rPr>
              <a:t>ko</a:t>
            </a:r>
            <a:r>
              <a:rPr lang="en-GB" sz="1800" dirty="0">
                <a:latin typeface="Arial" panose="020B0604020202020204" pitchFamily="34" charset="0"/>
                <a:cs typeface="Arial" panose="020B0604020202020204" pitchFamily="34" charset="0"/>
              </a:rPr>
              <a:t> se </a:t>
            </a:r>
            <a:r>
              <a:rPr lang="en-GB" sz="1800" dirty="0" err="1">
                <a:latin typeface="Arial" panose="020B0604020202020204" pitchFamily="34" charset="0"/>
                <a:cs typeface="Arial" panose="020B0604020202020204" pitchFamily="34" charset="0"/>
              </a:rPr>
              <a:t>uporablja</a:t>
            </a:r>
            <a:r>
              <a:rPr lang="en-GB" sz="1800"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načelo</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nevračanja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Vrnitev</a:t>
            </a:r>
            <a:r>
              <a:rPr lang="en-GB" sz="1800" dirty="0">
                <a:latin typeface="Arial" panose="020B0604020202020204" pitchFamily="34" charset="0"/>
                <a:cs typeface="Arial" panose="020B0604020202020204" pitchFamily="34" charset="0"/>
              </a:rPr>
              <a:t> v </a:t>
            </a:r>
            <a:r>
              <a:rPr lang="en-GB" sz="1800" dirty="0" err="1">
                <a:latin typeface="Arial" panose="020B0604020202020204" pitchFamily="34" charset="0"/>
                <a:cs typeface="Arial" panose="020B0604020202020204" pitchFamily="34" charset="0"/>
              </a:rPr>
              <a:t>izvorno</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državo</a:t>
            </a:r>
            <a:r>
              <a:rPr lang="en-GB" sz="1800" dirty="0">
                <a:latin typeface="Arial" panose="020B0604020202020204" pitchFamily="34" charset="0"/>
                <a:cs typeface="Arial" panose="020B0604020202020204" pitchFamily="34" charset="0"/>
              </a:rPr>
              <a:t> se </a:t>
            </a:r>
            <a:r>
              <a:rPr lang="en-GB" sz="1800" dirty="0" err="1">
                <a:latin typeface="Arial" panose="020B0604020202020204" pitchFamily="34" charset="0"/>
                <a:cs typeface="Arial" panose="020B0604020202020204" pitchFamily="34" charset="0"/>
              </a:rPr>
              <a:t>načeloma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uredi</a:t>
            </a:r>
            <a:r>
              <a:rPr lang="en-GB" sz="1800" dirty="0">
                <a:latin typeface="Arial" panose="020B0604020202020204" pitchFamily="34" charset="0"/>
                <a:cs typeface="Arial" panose="020B0604020202020204" pitchFamily="34" charset="0"/>
              </a:rPr>
              <a:t> le, </a:t>
            </a:r>
            <a:r>
              <a:rPr lang="en-GB" sz="1800" dirty="0" err="1">
                <a:latin typeface="Arial" panose="020B0604020202020204" pitchFamily="34" charset="0"/>
                <a:cs typeface="Arial" panose="020B0604020202020204" pitchFamily="34" charset="0"/>
              </a:rPr>
              <a:t>če</a:t>
            </a:r>
            <a:r>
              <a:rPr lang="en-GB" sz="1800" dirty="0">
                <a:latin typeface="Arial" panose="020B0604020202020204" pitchFamily="34" charset="0"/>
                <a:cs typeface="Arial" panose="020B0604020202020204" pitchFamily="34" charset="0"/>
              </a:rPr>
              <a:t> je </a:t>
            </a:r>
            <a:r>
              <a:rPr lang="en-GB" sz="1800" dirty="0" err="1">
                <a:latin typeface="Arial" panose="020B0604020202020204" pitchFamily="34" charset="0"/>
                <a:cs typeface="Arial" panose="020B0604020202020204" pitchFamily="34" charset="0"/>
              </a:rPr>
              <a:t>takšna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vrnitev</a:t>
            </a:r>
            <a:r>
              <a:rPr lang="en-GB" sz="1800" dirty="0">
                <a:latin typeface="Arial" panose="020B0604020202020204" pitchFamily="34" charset="0"/>
                <a:cs typeface="Arial" panose="020B0604020202020204" pitchFamily="34" charset="0"/>
              </a:rPr>
              <a:t> v </a:t>
            </a:r>
            <a:r>
              <a:rPr lang="en-GB" sz="1800" dirty="0" err="1">
                <a:latin typeface="Arial" panose="020B0604020202020204" pitchFamily="34" charset="0"/>
                <a:cs typeface="Arial" panose="020B0604020202020204" pitchFamily="34" charset="0"/>
              </a:rPr>
              <a:t>otrokovo</a:t>
            </a:r>
            <a:r>
              <a:rPr lang="en-GB" sz="1800" dirty="0">
                <a:latin typeface="Arial" panose="020B0604020202020204" pitchFamily="34" charset="0"/>
                <a:cs typeface="Arial" panose="020B0604020202020204" pitchFamily="34" charset="0"/>
              </a:rPr>
              <a:t> </a:t>
            </a:r>
            <a:r>
              <a:rPr lang="sl-SI" sz="1800" dirty="0">
                <a:latin typeface="Arial" panose="020B0604020202020204" pitchFamily="34" charset="0"/>
                <a:cs typeface="Arial" panose="020B0604020202020204" pitchFamily="34" charset="0"/>
              </a:rPr>
              <a:t>največjo </a:t>
            </a:r>
            <a:r>
              <a:rPr lang="en-GB" sz="1800" dirty="0" err="1">
                <a:latin typeface="Arial" panose="020B0604020202020204" pitchFamily="34" charset="0"/>
                <a:cs typeface="Arial" panose="020B0604020202020204" pitchFamily="34" charset="0"/>
              </a:rPr>
              <a:t>korist</a:t>
            </a:r>
            <a:r>
              <a:rPr lang="en-GB" sz="1800" dirty="0">
                <a:latin typeface="Arial" panose="020B0604020202020204" pitchFamily="34" charset="0"/>
                <a:cs typeface="Arial" panose="020B0604020202020204" pitchFamily="34" charset="0"/>
              </a:rPr>
              <a:t>. (</a:t>
            </a:r>
            <a:r>
              <a:rPr lang="en-GB" sz="1800" i="1" dirty="0" err="1">
                <a:latin typeface="Arial" panose="020B0604020202020204" pitchFamily="34" charset="0"/>
                <a:cs typeface="Arial" panose="020B0604020202020204" pitchFamily="34" charset="0"/>
              </a:rPr>
              <a:t>odstavek</a:t>
            </a:r>
            <a:r>
              <a:rPr lang="en-GB" sz="1800" i="1" dirty="0">
                <a:latin typeface="Arial" panose="020B0604020202020204" pitchFamily="34" charset="0"/>
                <a:cs typeface="Arial" panose="020B0604020202020204" pitchFamily="34" charset="0"/>
              </a:rPr>
              <a:t> 84</a:t>
            </a:r>
            <a:r>
              <a:rPr lang="en-GB" sz="1800" dirty="0">
                <a:latin typeface="Arial" panose="020B0604020202020204" pitchFamily="34" charset="0"/>
                <a:cs typeface="Arial" panose="020B0604020202020204" pitchFamily="34" charset="0"/>
              </a:rPr>
              <a:t>)</a:t>
            </a:r>
            <a:endParaRPr lang="sl-SI" sz="1800" dirty="0">
              <a:latin typeface="Arial" panose="020B0604020202020204" pitchFamily="34" charset="0"/>
              <a:cs typeface="Arial" panose="020B0604020202020204" pitchFamily="34" charset="0"/>
            </a:endParaRPr>
          </a:p>
          <a:p>
            <a:pPr marL="0">
              <a:buNone/>
            </a:pPr>
            <a:endParaRPr lang="sl-SI" sz="1800" dirty="0">
              <a:latin typeface="Arial" panose="020B0604020202020204" pitchFamily="34" charset="0"/>
              <a:cs typeface="Arial" panose="020B0604020202020204" pitchFamily="34" charset="0"/>
            </a:endParaRPr>
          </a:p>
          <a:p>
            <a:pPr marL="0">
              <a:buNone/>
            </a:pPr>
            <a:r>
              <a:rPr lang="en-GB" sz="1800" dirty="0" err="1">
                <a:latin typeface="Arial" panose="020B0604020202020204" pitchFamily="34" charset="0"/>
                <a:cs typeface="Arial" panose="020B0604020202020204" pitchFamily="34" charset="0"/>
              </a:rPr>
              <a:t>Potreba</a:t>
            </a:r>
            <a:r>
              <a:rPr lang="en-GB" sz="1800" dirty="0">
                <a:latin typeface="Arial" panose="020B0604020202020204" pitchFamily="34" charset="0"/>
                <a:cs typeface="Arial" panose="020B0604020202020204" pitchFamily="34" charset="0"/>
              </a:rPr>
              <a:t> po </a:t>
            </a:r>
            <a:r>
              <a:rPr lang="en-GB" sz="1800" b="1" dirty="0" err="1">
                <a:latin typeface="Arial" panose="020B0604020202020204" pitchFamily="34" charset="0"/>
                <a:cs typeface="Arial" panose="020B0604020202020204" pitchFamily="34" charset="0"/>
              </a:rPr>
              <a:t>skrbn</a:t>
            </a:r>
            <a:r>
              <a:rPr lang="sl-SI" sz="1800" b="1" dirty="0">
                <a:latin typeface="Arial" panose="020B0604020202020204" pitchFamily="34" charset="0"/>
                <a:cs typeface="Arial" panose="020B0604020202020204" pitchFamily="34" charset="0"/>
              </a:rPr>
              <a:t>i presoji </a:t>
            </a:r>
            <a:r>
              <a:rPr lang="en-GB" sz="1800" b="1" dirty="0" err="1">
                <a:latin typeface="Arial" panose="020B0604020202020204" pitchFamily="34" charset="0"/>
                <a:cs typeface="Arial" panose="020B0604020202020204" pitchFamily="34" charset="0"/>
              </a:rPr>
              <a:t>otrokov</a:t>
            </a:r>
            <a:r>
              <a:rPr lang="sl-SI" sz="1800" b="1" dirty="0">
                <a:latin typeface="Arial" panose="020B0604020202020204" pitchFamily="34" charset="0"/>
                <a:cs typeface="Arial" panose="020B0604020202020204" pitchFamily="34" charset="0"/>
              </a:rPr>
              <a:t>ih</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koristi</a:t>
            </a:r>
            <a:r>
              <a:rPr lang="en-GB" sz="1800" b="1" dirty="0">
                <a:latin typeface="Arial" panose="020B0604020202020204" pitchFamily="34" charset="0"/>
                <a:cs typeface="Arial" panose="020B0604020202020204" pitchFamily="34" charset="0"/>
              </a:rPr>
              <a:t> in drugih </a:t>
            </a:r>
            <a:r>
              <a:rPr lang="en-GB" sz="1800" b="1" dirty="0" err="1">
                <a:latin typeface="Arial" panose="020B0604020202020204" pitchFamily="34" charset="0"/>
                <a:cs typeface="Arial" panose="020B0604020202020204" pitchFamily="34" charset="0"/>
              </a:rPr>
              <a:t>vidikov</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če</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slednji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temeljijo</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pravicah</a:t>
            </a:r>
            <a:r>
              <a:rPr lang="en-GB" sz="1800" dirty="0">
                <a:latin typeface="Arial" panose="020B0604020202020204" pitchFamily="34" charset="0"/>
                <a:cs typeface="Arial" panose="020B0604020202020204" pitchFamily="34" charset="0"/>
              </a:rPr>
              <a:t> in </a:t>
            </a:r>
            <a:r>
              <a:rPr lang="en-GB" sz="1800" dirty="0" err="1">
                <a:latin typeface="Arial" panose="020B0604020202020204" pitchFamily="34" charset="0"/>
                <a:cs typeface="Arial" panose="020B0604020202020204" pitchFamily="34" charset="0"/>
              </a:rPr>
              <a:t>prevladajo</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nad</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otrokovo</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koristjo</a:t>
            </a:r>
            <a:r>
              <a:rPr lang="en-GB" sz="1800"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Argumenti</a:t>
            </a:r>
            <a:r>
              <a:rPr lang="en-GB" sz="1800" b="1" dirty="0">
                <a:latin typeface="Arial" panose="020B0604020202020204" pitchFamily="34" charset="0"/>
                <a:cs typeface="Arial" panose="020B0604020202020204" pitchFamily="34" charset="0"/>
              </a:rPr>
              <a:t>, ki ne </a:t>
            </a:r>
            <a:r>
              <a:rPr lang="en-GB" sz="1800" b="1" dirty="0" err="1">
                <a:latin typeface="Arial" panose="020B0604020202020204" pitchFamily="34" charset="0"/>
                <a:cs typeface="Arial" panose="020B0604020202020204" pitchFamily="34" charset="0"/>
              </a:rPr>
              <a:t>temeljijo</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na</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pravicah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kot</a:t>
            </a:r>
            <a:r>
              <a:rPr lang="en-GB" sz="1800" dirty="0">
                <a:latin typeface="Arial" panose="020B0604020202020204" pitchFamily="34" charset="0"/>
                <a:cs typeface="Arial" panose="020B0604020202020204" pitchFamily="34" charset="0"/>
              </a:rPr>
              <a:t> </a:t>
            </a:r>
            <a:r>
              <a:rPr lang="sl-SI" sz="1800" dirty="0">
                <a:latin typeface="Arial" panose="020B0604020202020204" pitchFamily="34" charset="0"/>
                <a:cs typeface="Arial" panose="020B0604020202020204" pitchFamily="34" charset="0"/>
              </a:rPr>
              <a:t>takšni povezani s </a:t>
            </a:r>
            <a:r>
              <a:rPr lang="en-GB" sz="1800" dirty="0" err="1">
                <a:latin typeface="Arial" panose="020B0604020202020204" pitchFamily="34" charset="0"/>
                <a:cs typeface="Arial" panose="020B0604020202020204" pitchFamily="34" charset="0"/>
              </a:rPr>
              <a:t>splošnim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nadzorom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migracij</a:t>
            </a: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ne </a:t>
            </a:r>
            <a:r>
              <a:rPr lang="en-GB" sz="1800" b="1" dirty="0" err="1">
                <a:latin typeface="Arial" panose="020B0604020202020204" pitchFamily="34" charset="0"/>
                <a:cs typeface="Arial" panose="020B0604020202020204" pitchFamily="34" charset="0"/>
              </a:rPr>
              <a:t>morejo</a:t>
            </a:r>
            <a:r>
              <a:rPr lang="en-GB" sz="1800" b="1" dirty="0">
                <a:latin typeface="Arial" panose="020B0604020202020204" pitchFamily="34" charset="0"/>
                <a:cs typeface="Arial" panose="020B0604020202020204" pitchFamily="34" charset="0"/>
              </a:rPr>
              <a:t> </a:t>
            </a:r>
            <a:r>
              <a:rPr lang="en-GB" sz="1800" b="1" dirty="0" err="1">
                <a:latin typeface="Arial" panose="020B0604020202020204" pitchFamily="34" charset="0"/>
                <a:cs typeface="Arial" panose="020B0604020202020204" pitchFamily="34" charset="0"/>
              </a:rPr>
              <a:t>prevladati</a:t>
            </a:r>
            <a:r>
              <a:rPr lang="en-GB" sz="1800" b="1"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nad</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premisleki</a:t>
            </a:r>
            <a:r>
              <a:rPr lang="en-GB" sz="1800" dirty="0">
                <a:latin typeface="Arial" panose="020B0604020202020204" pitchFamily="34" charset="0"/>
                <a:cs typeface="Arial" panose="020B0604020202020204" pitchFamily="34" charset="0"/>
              </a:rPr>
              <a:t> o </a:t>
            </a:r>
            <a:r>
              <a:rPr lang="en-GB" sz="1800" dirty="0" err="1">
                <a:latin typeface="Arial" panose="020B0604020202020204" pitchFamily="34" charset="0"/>
                <a:cs typeface="Arial" panose="020B0604020202020204" pitchFamily="34" charset="0"/>
              </a:rPr>
              <a:t>naj</a:t>
            </a:r>
            <a:r>
              <a:rPr lang="sl-SI" sz="1800" dirty="0">
                <a:latin typeface="Arial" panose="020B0604020202020204" pitchFamily="34" charset="0"/>
                <a:cs typeface="Arial" panose="020B0604020202020204" pitchFamily="34" charset="0"/>
              </a:rPr>
              <a:t>večji otrokovi </a:t>
            </a:r>
            <a:r>
              <a:rPr lang="en-GB" sz="1800" dirty="0" err="1">
                <a:latin typeface="Arial" panose="020B0604020202020204" pitchFamily="34" charset="0"/>
                <a:cs typeface="Arial" panose="020B0604020202020204" pitchFamily="34" charset="0"/>
              </a:rPr>
              <a:t>koristi</a:t>
            </a:r>
            <a:r>
              <a:rPr lang="en-GB" sz="1800" dirty="0">
                <a:latin typeface="Arial" panose="020B0604020202020204" pitchFamily="34" charset="0"/>
                <a:cs typeface="Arial" panose="020B0604020202020204" pitchFamily="34" charset="0"/>
              </a:rPr>
              <a:t>. (</a:t>
            </a:r>
            <a:r>
              <a:rPr lang="en-GB" sz="1800" i="1" dirty="0" err="1">
                <a:latin typeface="Arial" panose="020B0604020202020204" pitchFamily="34" charset="0"/>
                <a:cs typeface="Arial" panose="020B0604020202020204" pitchFamily="34" charset="0"/>
              </a:rPr>
              <a:t>odstavek</a:t>
            </a:r>
            <a:r>
              <a:rPr lang="en-GB" sz="1800" i="1" dirty="0">
                <a:latin typeface="Arial" panose="020B0604020202020204" pitchFamily="34" charset="0"/>
                <a:cs typeface="Arial" panose="020B0604020202020204" pitchFamily="34" charset="0"/>
              </a:rPr>
              <a:t> 86</a:t>
            </a:r>
            <a:r>
              <a:rPr lang="en-GB" sz="1800" dirty="0">
                <a:latin typeface="Arial" panose="020B0604020202020204" pitchFamily="34" charset="0"/>
                <a:cs typeface="Arial" panose="020B0604020202020204" pitchFamily="34" charset="0"/>
              </a:rPr>
              <a:t>)</a:t>
            </a:r>
          </a:p>
          <a:p>
            <a:pPr marL="0">
              <a:buNone/>
            </a:pPr>
            <a:endParaRPr lang="sl-SI" sz="1800" dirty="0">
              <a:latin typeface="Arial" panose="020B0604020202020204" pitchFamily="34" charset="0"/>
              <a:cs typeface="Arial" panose="020B0604020202020204" pitchFamily="34" charset="0"/>
            </a:endParaRPr>
          </a:p>
        </p:txBody>
      </p:sp>
      <p:sp>
        <p:nvSpPr>
          <p:cNvPr id="4" name="PoljeZBesedilom 3">
            <a:extLst>
              <a:ext uri="{FF2B5EF4-FFF2-40B4-BE49-F238E27FC236}">
                <a16:creationId xmlns:a16="http://schemas.microsoft.com/office/drawing/2014/main" id="{48FF22D8-8497-2712-534A-2090119891D9}"/>
              </a:ext>
            </a:extLst>
          </p:cNvPr>
          <p:cNvSpPr txBox="1"/>
          <p:nvPr/>
        </p:nvSpPr>
        <p:spPr>
          <a:xfrm>
            <a:off x="548640" y="4676503"/>
            <a:ext cx="6287589" cy="430887"/>
          </a:xfrm>
          <a:prstGeom prst="rect">
            <a:avLst/>
          </a:prstGeom>
          <a:noFill/>
        </p:spPr>
        <p:txBody>
          <a:bodyPr wrap="square" rtlCol="0">
            <a:spAutoFit/>
          </a:bodyPr>
          <a:lstStyle/>
          <a:p>
            <a:r>
              <a:rPr lang="sl-SI" sz="1100" dirty="0"/>
              <a:t>Vir: </a:t>
            </a:r>
            <a:r>
              <a:rPr lang="en-GB" sz="1100" dirty="0">
                <a:latin typeface="Arial" panose="020B0604020202020204" pitchFamily="34" charset="0"/>
                <a:cs typeface="Arial" panose="020B0604020202020204" pitchFamily="34" charset="0"/>
                <a:hlinkClick r:id="rId3"/>
              </a:rPr>
              <a:t>https://www.refworld.org/docid/42dd174b4.html</a:t>
            </a:r>
            <a:endParaRPr lang="en-GB" sz="1100" dirty="0">
              <a:latin typeface="Arial" panose="020B0604020202020204" pitchFamily="34" charset="0"/>
              <a:cs typeface="Arial" panose="020B0604020202020204" pitchFamily="34" charset="0"/>
            </a:endParaRPr>
          </a:p>
          <a:p>
            <a:endParaRPr lang="en-US" sz="1100" dirty="0"/>
          </a:p>
        </p:txBody>
      </p:sp>
    </p:spTree>
    <p:extLst>
      <p:ext uri="{BB962C8B-B14F-4D97-AF65-F5344CB8AC3E}">
        <p14:creationId xmlns:p14="http://schemas.microsoft.com/office/powerpoint/2010/main" val="93420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D5C44-FE53-4CD7-8BF8-A6ED585658FF}"/>
              </a:ext>
            </a:extLst>
          </p:cNvPr>
          <p:cNvSpPr txBox="1">
            <a:spLocks/>
          </p:cNvSpPr>
          <p:nvPr/>
        </p:nvSpPr>
        <p:spPr>
          <a:xfrm>
            <a:off x="620486" y="293915"/>
            <a:ext cx="3167742" cy="1495973"/>
          </a:xfrm>
          <a:prstGeom prst="rect">
            <a:avLst/>
          </a:prstGeom>
        </p:spPr>
        <p:txBody>
          <a:bodyPr vert="horz" lIns="0" tIns="0" rIns="0" bIns="0" rtlCol="0" anchor="ctr" anchorCtr="0">
            <a:normAutofit/>
          </a:bodyPr>
          <a:lstStyle>
            <a:lvl1pPr algn="l" defTabSz="457200" rtl="0" eaLnBrk="1" latinLnBrk="0" hangingPunct="1">
              <a:lnSpc>
                <a:spcPct val="90000"/>
              </a:lnSpc>
              <a:spcBef>
                <a:spcPct val="0"/>
              </a:spcBef>
              <a:buNone/>
              <a:defRPr sz="3600" b="1" kern="1200">
                <a:solidFill>
                  <a:schemeClr val="accent1"/>
                </a:solidFill>
                <a:latin typeface="Lato Heavy" panose="020F0502020204030203" pitchFamily="34" charset="0"/>
                <a:ea typeface="Lato Heavy" panose="020F0502020204030203" pitchFamily="34" charset="0"/>
                <a:cs typeface="Lato Heavy" panose="020F0502020204030203" pitchFamily="34" charset="0"/>
              </a:defRPr>
            </a:lvl1pPr>
          </a:lstStyle>
          <a:p>
            <a:endParaRPr lang="en-US" sz="3000" dirty="0">
              <a:solidFill>
                <a:srgbClr val="0070C0"/>
              </a:solidFill>
              <a:latin typeface="Arial" panose="020B0604020202020204" pitchFamily="34" charset="0"/>
              <a:cs typeface="Arial" panose="020B0604020202020204" pitchFamily="34" charset="0"/>
            </a:endParaRPr>
          </a:p>
        </p:txBody>
      </p:sp>
      <p:pic>
        <p:nvPicPr>
          <p:cNvPr id="10" name="Slika 9">
            <a:extLst>
              <a:ext uri="{FF2B5EF4-FFF2-40B4-BE49-F238E27FC236}">
                <a16:creationId xmlns:a16="http://schemas.microsoft.com/office/drawing/2014/main" id="{3F01EE04-8983-3831-522B-6779FCF6072A}"/>
              </a:ext>
            </a:extLst>
          </p:cNvPr>
          <p:cNvPicPr>
            <a:picLocks noChangeAspect="1"/>
          </p:cNvPicPr>
          <p:nvPr/>
        </p:nvPicPr>
        <p:blipFill>
          <a:blip r:embed="rId3"/>
          <a:stretch>
            <a:fillRect/>
          </a:stretch>
        </p:blipFill>
        <p:spPr>
          <a:xfrm>
            <a:off x="4423954" y="-102672"/>
            <a:ext cx="4702629" cy="4614234"/>
          </a:xfrm>
          <a:prstGeom prst="rect">
            <a:avLst/>
          </a:prstGeom>
        </p:spPr>
      </p:pic>
      <p:sp>
        <p:nvSpPr>
          <p:cNvPr id="11" name="PoljeZBesedilom 10">
            <a:extLst>
              <a:ext uri="{FF2B5EF4-FFF2-40B4-BE49-F238E27FC236}">
                <a16:creationId xmlns:a16="http://schemas.microsoft.com/office/drawing/2014/main" id="{6F97612F-BF14-0869-9F2B-BF15514DC9F2}"/>
              </a:ext>
            </a:extLst>
          </p:cNvPr>
          <p:cNvSpPr txBox="1"/>
          <p:nvPr/>
        </p:nvSpPr>
        <p:spPr>
          <a:xfrm>
            <a:off x="303032" y="4526419"/>
            <a:ext cx="7101180" cy="430887"/>
          </a:xfrm>
          <a:prstGeom prst="rect">
            <a:avLst/>
          </a:prstGeom>
          <a:noFill/>
        </p:spPr>
        <p:txBody>
          <a:bodyPr wrap="square" rtlCol="0">
            <a:spAutoFit/>
          </a:bodyPr>
          <a:lstStyle/>
          <a:p>
            <a:r>
              <a:rPr lang="en-US" sz="1050" b="1" i="0" u="none" strike="noStrike" baseline="0" dirty="0" err="1">
                <a:solidFill>
                  <a:srgbClr val="000000"/>
                </a:solidFill>
                <a:latin typeface="Arial" panose="020B0604020202020204" pitchFamily="34" charset="0"/>
              </a:rPr>
              <a:t>Ključne</a:t>
            </a:r>
            <a:r>
              <a:rPr lang="en-US" sz="1050" b="1" i="0" u="none" strike="noStrike" baseline="0" dirty="0">
                <a:solidFill>
                  <a:srgbClr val="000000"/>
                </a:solidFill>
                <a:latin typeface="Arial" panose="020B0604020202020204" pitchFamily="34" charset="0"/>
              </a:rPr>
              <a:t> </a:t>
            </a:r>
            <a:r>
              <a:rPr lang="en-US" sz="1050" b="1" i="0" u="none" strike="noStrike" baseline="0" dirty="0" err="1">
                <a:solidFill>
                  <a:srgbClr val="000000"/>
                </a:solidFill>
                <a:latin typeface="Arial" panose="020B0604020202020204" pitchFamily="34" charset="0"/>
              </a:rPr>
              <a:t>skupine</a:t>
            </a:r>
            <a:r>
              <a:rPr lang="en-US" sz="1050" b="1" i="0" u="none" strike="noStrike" baseline="0" dirty="0">
                <a:solidFill>
                  <a:srgbClr val="000000"/>
                </a:solidFill>
                <a:latin typeface="Arial" panose="020B0604020202020204" pitchFamily="34" charset="0"/>
              </a:rPr>
              <a:t> </a:t>
            </a:r>
            <a:r>
              <a:rPr lang="en-US" sz="1050" b="1" i="0" u="none" strike="noStrike" baseline="0" dirty="0" err="1">
                <a:solidFill>
                  <a:srgbClr val="000000"/>
                </a:solidFill>
                <a:latin typeface="Arial" panose="020B0604020202020204" pitchFamily="34" charset="0"/>
              </a:rPr>
              <a:t>pravic</a:t>
            </a:r>
            <a:r>
              <a:rPr lang="en-US" sz="1050" b="1" i="0" u="none" strike="noStrike" baseline="0" dirty="0">
                <a:solidFill>
                  <a:srgbClr val="000000"/>
                </a:solidFill>
                <a:latin typeface="Arial" panose="020B0604020202020204" pitchFamily="34" charset="0"/>
              </a:rPr>
              <a:t>, ki </a:t>
            </a:r>
            <a:r>
              <a:rPr lang="en-US" sz="1050" b="1" i="0" u="none" strike="noStrike" baseline="0" dirty="0" err="1">
                <a:solidFill>
                  <a:srgbClr val="000000"/>
                </a:solidFill>
                <a:latin typeface="Arial" panose="020B0604020202020204" pitchFamily="34" charset="0"/>
              </a:rPr>
              <a:t>tvorijo</a:t>
            </a:r>
            <a:r>
              <a:rPr lang="en-US" sz="1050" b="1" i="0" u="none" strike="noStrike" baseline="0" dirty="0">
                <a:solidFill>
                  <a:srgbClr val="000000"/>
                </a:solidFill>
                <a:latin typeface="Arial" panose="020B0604020202020204" pitchFamily="34" charset="0"/>
              </a:rPr>
              <a:t> </a:t>
            </a:r>
            <a:r>
              <a:rPr lang="en-US" sz="1050" b="1" i="0" u="none" strike="noStrike" baseline="0" dirty="0" err="1">
                <a:solidFill>
                  <a:srgbClr val="000000"/>
                </a:solidFill>
                <a:latin typeface="Arial" panose="020B0604020202020204" pitchFamily="34" charset="0"/>
              </a:rPr>
              <a:t>največjo</a:t>
            </a:r>
            <a:r>
              <a:rPr lang="en-US" sz="1050" b="1" i="0" u="none" strike="noStrike" baseline="0" dirty="0">
                <a:solidFill>
                  <a:srgbClr val="000000"/>
                </a:solidFill>
                <a:latin typeface="Arial" panose="020B0604020202020204" pitchFamily="34" charset="0"/>
              </a:rPr>
              <a:t> </a:t>
            </a:r>
            <a:r>
              <a:rPr lang="en-US" sz="1050" b="1" i="0" u="none" strike="noStrike" baseline="0" dirty="0" err="1">
                <a:solidFill>
                  <a:srgbClr val="000000"/>
                </a:solidFill>
                <a:latin typeface="Arial" panose="020B0604020202020204" pitchFamily="34" charset="0"/>
              </a:rPr>
              <a:t>otrokovo</a:t>
            </a:r>
            <a:r>
              <a:rPr lang="en-US" sz="1050" b="1" i="0" u="none" strike="noStrike" baseline="0" dirty="0">
                <a:solidFill>
                  <a:srgbClr val="000000"/>
                </a:solidFill>
                <a:latin typeface="Arial" panose="020B0604020202020204" pitchFamily="34" charset="0"/>
              </a:rPr>
              <a:t> </a:t>
            </a:r>
            <a:r>
              <a:rPr lang="en-US" sz="1050" b="1" i="0" u="none" strike="noStrike" baseline="0" dirty="0" err="1">
                <a:solidFill>
                  <a:srgbClr val="000000"/>
                </a:solidFill>
                <a:latin typeface="Arial" panose="020B0604020202020204" pitchFamily="34" charset="0"/>
              </a:rPr>
              <a:t>korist</a:t>
            </a:r>
            <a:r>
              <a:rPr lang="en-US" sz="1050" b="1" i="0" u="none" strike="noStrike" baseline="0" dirty="0">
                <a:solidFill>
                  <a:srgbClr val="000000"/>
                </a:solidFill>
                <a:latin typeface="Arial" panose="020B0604020202020204" pitchFamily="34" charset="0"/>
              </a:rPr>
              <a:t>, in </a:t>
            </a:r>
            <a:r>
              <a:rPr lang="en-US" sz="1050" b="1" i="0" u="none" strike="noStrike" baseline="0" dirty="0" err="1">
                <a:solidFill>
                  <a:srgbClr val="000000"/>
                </a:solidFill>
                <a:latin typeface="Arial" panose="020B0604020202020204" pitchFamily="34" charset="0"/>
              </a:rPr>
              <a:t>njihove</a:t>
            </a:r>
            <a:r>
              <a:rPr lang="en-US" sz="1050" b="1" i="0" u="none" strike="noStrike" baseline="0" dirty="0">
                <a:solidFill>
                  <a:srgbClr val="000000"/>
                </a:solidFill>
                <a:latin typeface="Arial" panose="020B0604020202020204" pitchFamily="34" charset="0"/>
              </a:rPr>
              <a:t> </a:t>
            </a:r>
            <a:r>
              <a:rPr lang="en-US" sz="1050" b="1" i="0" u="none" strike="noStrike" baseline="0" dirty="0" err="1">
                <a:solidFill>
                  <a:srgbClr val="000000"/>
                </a:solidFill>
                <a:latin typeface="Arial" panose="020B0604020202020204" pitchFamily="34" charset="0"/>
              </a:rPr>
              <a:t>medsebojne</a:t>
            </a:r>
            <a:r>
              <a:rPr lang="en-US" sz="1050" b="1" i="0" u="none" strike="noStrike" baseline="0" dirty="0">
                <a:solidFill>
                  <a:srgbClr val="000000"/>
                </a:solidFill>
                <a:latin typeface="Arial" panose="020B0604020202020204" pitchFamily="34" charset="0"/>
              </a:rPr>
              <a:t> </a:t>
            </a:r>
            <a:r>
              <a:rPr lang="en-US" sz="1050" b="1" i="0" u="none" strike="noStrike" baseline="0" dirty="0" err="1">
                <a:solidFill>
                  <a:srgbClr val="000000"/>
                </a:solidFill>
                <a:latin typeface="Arial" panose="020B0604020202020204" pitchFamily="34" charset="0"/>
              </a:rPr>
              <a:t>povezave</a:t>
            </a:r>
            <a:r>
              <a:rPr lang="sl-SI" sz="1050" b="1" i="0" u="none" strike="noStrike" baseline="0" dirty="0">
                <a:solidFill>
                  <a:srgbClr val="000000"/>
                </a:solidFill>
                <a:latin typeface="Arial" panose="020B0604020202020204" pitchFamily="34" charset="0"/>
              </a:rPr>
              <a:t> </a:t>
            </a:r>
            <a:r>
              <a:rPr lang="sl-SI" sz="1050" i="0" u="none" strike="noStrike" baseline="0" dirty="0">
                <a:solidFill>
                  <a:srgbClr val="000000"/>
                </a:solidFill>
                <a:latin typeface="Arial" panose="020B0604020202020204" pitchFamily="34" charset="0"/>
              </a:rPr>
              <a:t>(</a:t>
            </a:r>
            <a:r>
              <a:rPr lang="sl-SI" sz="1050" dirty="0">
                <a:solidFill>
                  <a:srgbClr val="000000"/>
                </a:solidFill>
                <a:latin typeface="Arial" panose="020B0604020202020204" pitchFamily="34" charset="0"/>
              </a:rPr>
              <a:t>poglavje 2.4. Smernic)</a:t>
            </a:r>
            <a:endParaRPr lang="en-US" sz="1050" dirty="0"/>
          </a:p>
        </p:txBody>
      </p:sp>
      <p:pic>
        <p:nvPicPr>
          <p:cNvPr id="13" name="Grafika 12" descr="Line arrow: Slight curve with solid fill">
            <a:extLst>
              <a:ext uri="{FF2B5EF4-FFF2-40B4-BE49-F238E27FC236}">
                <a16:creationId xmlns:a16="http://schemas.microsoft.com/office/drawing/2014/main" id="{32B1BF8C-85DA-58AC-8FEF-F54BDCDFBA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6754" y="2243754"/>
            <a:ext cx="914400" cy="914400"/>
          </a:xfrm>
          <a:prstGeom prst="rect">
            <a:avLst/>
          </a:prstGeom>
        </p:spPr>
      </p:pic>
      <p:sp>
        <p:nvSpPr>
          <p:cNvPr id="2" name="PoljeZBesedilom 1">
            <a:extLst>
              <a:ext uri="{FF2B5EF4-FFF2-40B4-BE49-F238E27FC236}">
                <a16:creationId xmlns:a16="http://schemas.microsoft.com/office/drawing/2014/main" id="{8ACA7F83-57F7-A6C7-94AD-E3CDF58D260B}"/>
              </a:ext>
            </a:extLst>
          </p:cNvPr>
          <p:cNvSpPr txBox="1"/>
          <p:nvPr/>
        </p:nvSpPr>
        <p:spPr>
          <a:xfrm>
            <a:off x="605657" y="501602"/>
            <a:ext cx="3560495" cy="1077218"/>
          </a:xfrm>
          <a:prstGeom prst="rect">
            <a:avLst/>
          </a:prstGeom>
          <a:noFill/>
        </p:spPr>
        <p:txBody>
          <a:bodyPr wrap="square" rtlCol="0">
            <a:spAutoFit/>
          </a:bodyPr>
          <a:lstStyle/>
          <a:p>
            <a:r>
              <a:rPr lang="sl-SI" sz="3200" b="1" dirty="0">
                <a:solidFill>
                  <a:schemeClr val="accent1"/>
                </a:solidFill>
                <a:latin typeface="+mj-lt"/>
                <a:ea typeface="+mj-ea"/>
                <a:cs typeface="+mj-cs"/>
              </a:rPr>
              <a:t>Načelo najboljše koristi otroka</a:t>
            </a:r>
            <a:endParaRPr lang="en-US" sz="3200" b="1" dirty="0">
              <a:solidFill>
                <a:schemeClr val="accent1"/>
              </a:solidFill>
              <a:latin typeface="+mj-lt"/>
              <a:ea typeface="+mj-ea"/>
              <a:cs typeface="+mj-cs"/>
            </a:endParaRPr>
          </a:p>
        </p:txBody>
      </p:sp>
      <p:sp>
        <p:nvSpPr>
          <p:cNvPr id="6" name="TextBox 4">
            <a:extLst>
              <a:ext uri="{FF2B5EF4-FFF2-40B4-BE49-F238E27FC236}">
                <a16:creationId xmlns:a16="http://schemas.microsoft.com/office/drawing/2014/main" id="{4BDE981A-5100-94C1-9E34-E3558DF814A8}"/>
              </a:ext>
            </a:extLst>
          </p:cNvPr>
          <p:cNvSpPr txBox="1"/>
          <p:nvPr/>
        </p:nvSpPr>
        <p:spPr>
          <a:xfrm>
            <a:off x="605656" y="2153284"/>
            <a:ext cx="3167742" cy="923330"/>
          </a:xfrm>
          <a:prstGeom prst="rect">
            <a:avLst/>
          </a:prstGeom>
          <a:noFill/>
        </p:spPr>
        <p:txBody>
          <a:bodyPr wrap="square" rtlCol="0">
            <a:spAutoFit/>
          </a:bodyPr>
          <a:lstStyle/>
          <a:p>
            <a:r>
              <a:rPr lang="en-US" sz="1800" b="0" dirty="0">
                <a:solidFill>
                  <a:srgbClr val="0070C0"/>
                </a:solidFill>
                <a:latin typeface="Arial" panose="020B0604020202020204" pitchFamily="34" charset="0"/>
                <a:cs typeface="Arial" panose="020B0604020202020204" pitchFamily="34" charset="0"/>
              </a:rPr>
              <a:t>• </a:t>
            </a:r>
            <a:r>
              <a:rPr lang="en-US" sz="1800" b="1" dirty="0" err="1">
                <a:solidFill>
                  <a:srgbClr val="0070C0"/>
                </a:solidFill>
                <a:latin typeface="Arial" panose="020B0604020202020204" pitchFamily="34" charset="0"/>
                <a:cs typeface="Arial" panose="020B0604020202020204" pitchFamily="34" charset="0"/>
              </a:rPr>
              <a:t>Materialna</a:t>
            </a:r>
            <a:r>
              <a:rPr lang="en-US" sz="1800" b="1" dirty="0">
                <a:solidFill>
                  <a:srgbClr val="0070C0"/>
                </a:solidFill>
                <a:latin typeface="Arial" panose="020B0604020202020204" pitchFamily="34" charset="0"/>
                <a:cs typeface="Arial" panose="020B0604020202020204" pitchFamily="34" charset="0"/>
              </a:rPr>
              <a:t> </a:t>
            </a:r>
            <a:r>
              <a:rPr lang="en-US" sz="1800" b="1" dirty="0" err="1">
                <a:solidFill>
                  <a:srgbClr val="0070C0"/>
                </a:solidFill>
                <a:latin typeface="Arial" panose="020B0604020202020204" pitchFamily="34" charset="0"/>
                <a:cs typeface="Arial" panose="020B0604020202020204" pitchFamily="34" charset="0"/>
              </a:rPr>
              <a:t>pravica</a:t>
            </a:r>
            <a:endParaRPr lang="sl-SI" b="1" dirty="0">
              <a:solidFill>
                <a:srgbClr val="0070C0"/>
              </a:solidFill>
              <a:latin typeface="Arial" panose="020B0604020202020204" pitchFamily="34" charset="0"/>
              <a:cs typeface="Arial" panose="020B0604020202020204" pitchFamily="34" charset="0"/>
            </a:endParaRPr>
          </a:p>
          <a:p>
            <a:r>
              <a:rPr lang="en-US" sz="1800" b="1" dirty="0">
                <a:solidFill>
                  <a:srgbClr val="0070C0"/>
                </a:solidFill>
                <a:latin typeface="Arial" panose="020B0604020202020204" pitchFamily="34" charset="0"/>
                <a:cs typeface="Arial" panose="020B0604020202020204" pitchFamily="34" charset="0"/>
              </a:rPr>
              <a:t>• </a:t>
            </a:r>
            <a:r>
              <a:rPr lang="en-US" sz="1800" b="1" dirty="0" err="1">
                <a:solidFill>
                  <a:srgbClr val="0070C0"/>
                </a:solidFill>
                <a:latin typeface="Arial" panose="020B0604020202020204" pitchFamily="34" charset="0"/>
                <a:cs typeface="Arial" panose="020B0604020202020204" pitchFamily="34" charset="0"/>
              </a:rPr>
              <a:t>Pravno</a:t>
            </a:r>
            <a:r>
              <a:rPr lang="en-US" sz="1800" b="1" dirty="0">
                <a:solidFill>
                  <a:srgbClr val="0070C0"/>
                </a:solidFill>
                <a:latin typeface="Arial" panose="020B0604020202020204" pitchFamily="34" charset="0"/>
                <a:cs typeface="Arial" panose="020B0604020202020204" pitchFamily="34" charset="0"/>
              </a:rPr>
              <a:t> </a:t>
            </a:r>
            <a:r>
              <a:rPr lang="en-US" sz="1800" b="1" dirty="0" err="1">
                <a:solidFill>
                  <a:srgbClr val="0070C0"/>
                </a:solidFill>
                <a:latin typeface="Arial" panose="020B0604020202020204" pitchFamily="34" charset="0"/>
                <a:cs typeface="Arial" panose="020B0604020202020204" pitchFamily="34" charset="0"/>
              </a:rPr>
              <a:t>načelo</a:t>
            </a:r>
            <a:endParaRPr lang="en-US" sz="1800" b="1" dirty="0">
              <a:solidFill>
                <a:srgbClr val="0070C0"/>
              </a:solidFill>
              <a:latin typeface="Arial" panose="020B0604020202020204" pitchFamily="34" charset="0"/>
              <a:cs typeface="Arial" panose="020B0604020202020204" pitchFamily="34" charset="0"/>
            </a:endParaRPr>
          </a:p>
          <a:p>
            <a:r>
              <a:rPr lang="en-US" sz="1800" b="1" dirty="0">
                <a:solidFill>
                  <a:srgbClr val="0070C0"/>
                </a:solidFill>
                <a:latin typeface="Arial" panose="020B0604020202020204" pitchFamily="34" charset="0"/>
                <a:cs typeface="Arial" panose="020B0604020202020204" pitchFamily="34" charset="0"/>
              </a:rPr>
              <a:t>• </a:t>
            </a:r>
            <a:r>
              <a:rPr lang="en-US" sz="1800" b="1" dirty="0" err="1">
                <a:solidFill>
                  <a:srgbClr val="0070C0"/>
                </a:solidFill>
                <a:latin typeface="Arial" panose="020B0604020202020204" pitchFamily="34" charset="0"/>
                <a:cs typeface="Arial" panose="020B0604020202020204" pitchFamily="34" charset="0"/>
              </a:rPr>
              <a:t>Pravilo</a:t>
            </a:r>
            <a:r>
              <a:rPr lang="en-US" sz="1800" b="1" dirty="0">
                <a:solidFill>
                  <a:srgbClr val="0070C0"/>
                </a:solidFill>
                <a:latin typeface="Arial" panose="020B0604020202020204" pitchFamily="34" charset="0"/>
                <a:cs typeface="Arial" panose="020B0604020202020204" pitchFamily="34" charset="0"/>
              </a:rPr>
              <a:t> </a:t>
            </a:r>
            <a:r>
              <a:rPr lang="en-US" sz="1800" b="1" dirty="0" err="1">
                <a:solidFill>
                  <a:srgbClr val="0070C0"/>
                </a:solidFill>
                <a:latin typeface="Arial" panose="020B0604020202020204" pitchFamily="34" charset="0"/>
                <a:cs typeface="Arial" panose="020B0604020202020204" pitchFamily="34" charset="0"/>
              </a:rPr>
              <a:t>postopka</a:t>
            </a:r>
            <a:endParaRPr lang="en-GB" b="1" dirty="0"/>
          </a:p>
        </p:txBody>
      </p:sp>
    </p:spTree>
    <p:extLst>
      <p:ext uri="{BB962C8B-B14F-4D97-AF65-F5344CB8AC3E}">
        <p14:creationId xmlns:p14="http://schemas.microsoft.com/office/powerpoint/2010/main" val="416201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B7211-0E96-4073-8E0E-B55542882EE7}"/>
              </a:ext>
            </a:extLst>
          </p:cNvPr>
          <p:cNvSpPr>
            <a:spLocks noGrp="1"/>
          </p:cNvSpPr>
          <p:nvPr>
            <p:ph type="title"/>
          </p:nvPr>
        </p:nvSpPr>
        <p:spPr>
          <a:xfrm>
            <a:off x="215455" y="-484176"/>
            <a:ext cx="8713090" cy="968351"/>
          </a:xfrm>
        </p:spPr>
        <p:txBody>
          <a:bodyPr>
            <a:normAutofit/>
          </a:bodyPr>
          <a:lstStyle/>
          <a:p>
            <a:r>
              <a:rPr lang="sl-SI" sz="2800" dirty="0"/>
              <a:t>Dejavniki, ki določajo največjo otrokovo korist</a:t>
            </a:r>
            <a:endParaRPr lang="en-SI" sz="2800" dirty="0"/>
          </a:p>
        </p:txBody>
      </p:sp>
      <p:graphicFrame>
        <p:nvGraphicFramePr>
          <p:cNvPr id="4" name="Table 4">
            <a:extLst>
              <a:ext uri="{FF2B5EF4-FFF2-40B4-BE49-F238E27FC236}">
                <a16:creationId xmlns:a16="http://schemas.microsoft.com/office/drawing/2014/main" id="{7B05D495-E942-42FD-9B63-D069CD898D53}"/>
              </a:ext>
            </a:extLst>
          </p:cNvPr>
          <p:cNvGraphicFramePr>
            <a:graphicFrameLocks noGrp="1"/>
          </p:cNvGraphicFramePr>
          <p:nvPr>
            <p:ph idx="1"/>
            <p:extLst>
              <p:ext uri="{D42A27DB-BD31-4B8C-83A1-F6EECF244321}">
                <p14:modId xmlns:p14="http://schemas.microsoft.com/office/powerpoint/2010/main" val="3903938502"/>
              </p:ext>
            </p:extLst>
          </p:nvPr>
        </p:nvGraphicFramePr>
        <p:xfrm>
          <a:off x="-8627" y="566420"/>
          <a:ext cx="9152627" cy="4571314"/>
        </p:xfrm>
        <a:graphic>
          <a:graphicData uri="http://schemas.openxmlformats.org/drawingml/2006/table">
            <a:tbl>
              <a:tblPr firstRow="1" bandRow="1">
                <a:tableStyleId>{5C22544A-7EE6-4342-B048-85BDC9FD1C3A}</a:tableStyleId>
              </a:tblPr>
              <a:tblGrid>
                <a:gridCol w="2387269">
                  <a:extLst>
                    <a:ext uri="{9D8B030D-6E8A-4147-A177-3AD203B41FA5}">
                      <a16:colId xmlns:a16="http://schemas.microsoft.com/office/drawing/2014/main" val="3625411100"/>
                    </a:ext>
                  </a:extLst>
                </a:gridCol>
                <a:gridCol w="6765358">
                  <a:extLst>
                    <a:ext uri="{9D8B030D-6E8A-4147-A177-3AD203B41FA5}">
                      <a16:colId xmlns:a16="http://schemas.microsoft.com/office/drawing/2014/main" val="907854735"/>
                    </a:ext>
                  </a:extLst>
                </a:gridCol>
              </a:tblGrid>
              <a:tr h="365074">
                <a:tc>
                  <a:txBody>
                    <a:bodyPr/>
                    <a:lstStyle/>
                    <a:p>
                      <a:r>
                        <a:rPr lang="sl-SI" sz="1400" dirty="0"/>
                        <a:t>Dejavniki </a:t>
                      </a:r>
                      <a:endParaRPr lang="en-SI" sz="1400" dirty="0"/>
                    </a:p>
                  </a:txBody>
                  <a:tcPr/>
                </a:tc>
                <a:tc>
                  <a:txBody>
                    <a:bodyPr/>
                    <a:lstStyle/>
                    <a:p>
                      <a:r>
                        <a:rPr lang="sl-SI" sz="1400" dirty="0"/>
                        <a:t>Kaj obsegajo </a:t>
                      </a:r>
                      <a:endParaRPr lang="en-SI" sz="1400" dirty="0"/>
                    </a:p>
                  </a:txBody>
                  <a:tcPr/>
                </a:tc>
                <a:extLst>
                  <a:ext uri="{0D108BD9-81ED-4DB2-BD59-A6C34878D82A}">
                    <a16:rowId xmlns:a16="http://schemas.microsoft.com/office/drawing/2014/main" val="3640868386"/>
                  </a:ext>
                </a:extLst>
              </a:tr>
              <a:tr h="720146">
                <a:tc>
                  <a:txBody>
                    <a:bodyPr/>
                    <a:lstStyle/>
                    <a:p>
                      <a:r>
                        <a:rPr lang="sl-SI" sz="1400" b="1" dirty="0"/>
                        <a:t>Stališča in mnenje otroka</a:t>
                      </a:r>
                    </a:p>
                    <a:p>
                      <a:endParaRPr lang="en-SI" sz="1400" dirty="0"/>
                    </a:p>
                  </a:txBody>
                  <a:tcPr/>
                </a:tc>
                <a:tc>
                  <a:txBody>
                    <a:bodyPr/>
                    <a:lstStyle/>
                    <a:p>
                      <a:r>
                        <a:rPr lang="sl-SI" sz="1400" dirty="0"/>
                        <a:t>Potrebe želje otroka</a:t>
                      </a:r>
                    </a:p>
                    <a:p>
                      <a:r>
                        <a:rPr lang="sl-SI" sz="1400" dirty="0"/>
                        <a:t>Upoštevanje želja glede na otrokovo starost in zrelost</a:t>
                      </a:r>
                    </a:p>
                    <a:p>
                      <a:r>
                        <a:rPr lang="sl-SI" sz="1400" dirty="0"/>
                        <a:t>Zmožnost otroka, da razume posledice odločitev</a:t>
                      </a:r>
                    </a:p>
                  </a:txBody>
                  <a:tcPr/>
                </a:tc>
                <a:extLst>
                  <a:ext uri="{0D108BD9-81ED-4DB2-BD59-A6C34878D82A}">
                    <a16:rowId xmlns:a16="http://schemas.microsoft.com/office/drawing/2014/main" val="1923840305"/>
                  </a:ext>
                </a:extLst>
              </a:tr>
              <a:tr h="9301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b="1" dirty="0"/>
                        <a:t>Varnost okolja </a:t>
                      </a:r>
                    </a:p>
                    <a:p>
                      <a:endParaRPr lang="en-SI" sz="1400" dirty="0"/>
                    </a:p>
                  </a:txBody>
                  <a:tcPr/>
                </a:tc>
                <a:tc>
                  <a:txBody>
                    <a:bodyPr/>
                    <a:lstStyle/>
                    <a:p>
                      <a:r>
                        <a:rPr lang="sl-SI" sz="1400" dirty="0"/>
                        <a:t>Prioriteta (prednost pred ostalimi dejavniki)</a:t>
                      </a:r>
                    </a:p>
                    <a:p>
                      <a:r>
                        <a:rPr lang="sl-SI" sz="1400" dirty="0"/>
                        <a:t>Varnost okolja kjer se otrok nahaja</a:t>
                      </a:r>
                    </a:p>
                    <a:p>
                      <a:r>
                        <a:rPr lang="sl-SI" sz="1400" dirty="0"/>
                        <a:t>Dostop do nujnih zdravil, zdravstvene oskrbe</a:t>
                      </a:r>
                    </a:p>
                    <a:p>
                      <a:r>
                        <a:rPr lang="sl-SI" sz="1400" dirty="0"/>
                        <a:t>Pretekle zlorabe (so še prisotne)</a:t>
                      </a:r>
                    </a:p>
                  </a:txBody>
                  <a:tcPr/>
                </a:tc>
                <a:extLst>
                  <a:ext uri="{0D108BD9-81ED-4DB2-BD59-A6C34878D82A}">
                    <a16:rowId xmlns:a16="http://schemas.microsoft.com/office/drawing/2014/main" val="1018134109"/>
                  </a:ext>
                </a:extLst>
              </a:tr>
              <a:tr h="9301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b="1" dirty="0"/>
                        <a:t>Družinsko okolje in odnosi z najbližjimi</a:t>
                      </a:r>
                    </a:p>
                    <a:p>
                      <a:endParaRPr lang="en-SI" sz="1400" dirty="0"/>
                    </a:p>
                  </a:txBody>
                  <a:tcPr/>
                </a:tc>
                <a:tc>
                  <a:txBody>
                    <a:bodyPr/>
                    <a:lstStyle/>
                    <a:p>
                      <a:r>
                        <a:rPr lang="sl-SI" sz="1400" dirty="0"/>
                        <a:t>Kvaliteta in trajanje odnosov, stopnja navezanosti</a:t>
                      </a:r>
                    </a:p>
                    <a:p>
                      <a:r>
                        <a:rPr lang="sl-SI" sz="1400" dirty="0"/>
                        <a:t>Posledice ločitve od družine, skrbnikov</a:t>
                      </a:r>
                    </a:p>
                    <a:p>
                      <a:r>
                        <a:rPr lang="sl-SI" sz="1400" dirty="0"/>
                        <a:t>Zmožnost staršev, skrbnikov da zagotovijo skrb</a:t>
                      </a:r>
                    </a:p>
                    <a:p>
                      <a:r>
                        <a:rPr lang="sl-SI" sz="1400" dirty="0"/>
                        <a:t>Stališča oseb, ki so otroku blizu</a:t>
                      </a:r>
                      <a:endParaRPr lang="en-SI" sz="1400" dirty="0"/>
                    </a:p>
                  </a:txBody>
                  <a:tcPr/>
                </a:tc>
                <a:extLst>
                  <a:ext uri="{0D108BD9-81ED-4DB2-BD59-A6C34878D82A}">
                    <a16:rowId xmlns:a16="http://schemas.microsoft.com/office/drawing/2014/main" val="4205595980"/>
                  </a:ext>
                </a:extLst>
              </a:tr>
              <a:tr h="15603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b="1" dirty="0"/>
                        <a:t>Razvojne in identitetne potrebe </a:t>
                      </a:r>
                    </a:p>
                    <a:p>
                      <a:endParaRPr lang="en-SI" sz="1400" dirty="0"/>
                    </a:p>
                  </a:txBody>
                  <a:tcPr/>
                </a:tc>
                <a:tc>
                  <a:txBody>
                    <a:bodyPr/>
                    <a:lstStyle/>
                    <a:p>
                      <a:r>
                        <a:rPr lang="sl-SI" sz="1400" dirty="0"/>
                        <a:t>Otrokova kulturna in skupnostna mreža</a:t>
                      </a:r>
                    </a:p>
                    <a:p>
                      <a:r>
                        <a:rPr lang="sl-SI" sz="1400" dirty="0"/>
                        <a:t>Kontinuiteta etničnega, verskega, kulturnega, jezikovnega ozadja</a:t>
                      </a:r>
                    </a:p>
                    <a:p>
                      <a:r>
                        <a:rPr lang="sl-SI" sz="1400" dirty="0"/>
                        <a:t>Upoštevanje potreb na podlagi starosti, spola, zmožnosti</a:t>
                      </a:r>
                    </a:p>
                    <a:p>
                      <a:r>
                        <a:rPr lang="sl-SI" sz="1400" dirty="0"/>
                        <a:t>Fizične in čustvene potrebe </a:t>
                      </a:r>
                    </a:p>
                    <a:p>
                      <a:r>
                        <a:rPr lang="sl-SI" sz="1400" dirty="0"/>
                        <a:t>Duševno zdravje, fizične oviranosti </a:t>
                      </a:r>
                    </a:p>
                    <a:p>
                      <a:r>
                        <a:rPr lang="sl-SI" sz="1400" dirty="0"/>
                        <a:t>Izobraževalne potrebe</a:t>
                      </a:r>
                    </a:p>
                    <a:p>
                      <a:r>
                        <a:rPr lang="sl-SI" sz="1400" dirty="0"/>
                        <a:t>Zmožnosti uspešnega prehoda v odraslost </a:t>
                      </a:r>
                      <a:endParaRPr lang="en-SI" sz="1400" dirty="0"/>
                    </a:p>
                  </a:txBody>
                  <a:tcPr/>
                </a:tc>
                <a:extLst>
                  <a:ext uri="{0D108BD9-81ED-4DB2-BD59-A6C34878D82A}">
                    <a16:rowId xmlns:a16="http://schemas.microsoft.com/office/drawing/2014/main" val="329471412"/>
                  </a:ext>
                </a:extLst>
              </a:tr>
            </a:tbl>
          </a:graphicData>
        </a:graphic>
      </p:graphicFrame>
      <p:sp>
        <p:nvSpPr>
          <p:cNvPr id="3" name="PoljeZBesedilom 2">
            <a:extLst>
              <a:ext uri="{FF2B5EF4-FFF2-40B4-BE49-F238E27FC236}">
                <a16:creationId xmlns:a16="http://schemas.microsoft.com/office/drawing/2014/main" id="{C05739BD-0BDC-B705-37E8-6DC5A9FB9BE3}"/>
              </a:ext>
            </a:extLst>
          </p:cNvPr>
          <p:cNvSpPr txBox="1"/>
          <p:nvPr/>
        </p:nvSpPr>
        <p:spPr>
          <a:xfrm>
            <a:off x="6400800" y="4582818"/>
            <a:ext cx="2664823" cy="430887"/>
          </a:xfrm>
          <a:prstGeom prst="rect">
            <a:avLst/>
          </a:prstGeom>
          <a:noFill/>
        </p:spPr>
        <p:txBody>
          <a:bodyPr wrap="square" rtlCol="0">
            <a:spAutoFit/>
          </a:bodyPr>
          <a:lstStyle/>
          <a:p>
            <a:pPr algn="r"/>
            <a:r>
              <a:rPr lang="sl-SI" sz="1100" dirty="0">
                <a:solidFill>
                  <a:schemeClr val="bg2"/>
                </a:solidFill>
              </a:rPr>
              <a:t>Glej: Dejavniki največje otrokove koristi: Kontrolni seznam</a:t>
            </a:r>
            <a:endParaRPr lang="en-US" sz="1100" dirty="0">
              <a:solidFill>
                <a:schemeClr val="bg2"/>
              </a:solidFill>
            </a:endParaRPr>
          </a:p>
        </p:txBody>
      </p:sp>
      <p:pic>
        <p:nvPicPr>
          <p:cNvPr id="5" name="Grafika 4" descr="Right pointing backhand index with solid fill">
            <a:extLst>
              <a:ext uri="{FF2B5EF4-FFF2-40B4-BE49-F238E27FC236}">
                <a16:creationId xmlns:a16="http://schemas.microsoft.com/office/drawing/2014/main" id="{494D3E68-88DE-B2AC-A4FF-6F7A3A3E21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9338" y="4620516"/>
            <a:ext cx="599463" cy="599463"/>
          </a:xfrm>
          <a:prstGeom prst="rect">
            <a:avLst/>
          </a:prstGeom>
        </p:spPr>
      </p:pic>
    </p:spTree>
    <p:extLst>
      <p:ext uri="{BB962C8B-B14F-4D97-AF65-F5344CB8AC3E}">
        <p14:creationId xmlns:p14="http://schemas.microsoft.com/office/powerpoint/2010/main" val="4080205124"/>
      </p:ext>
    </p:extLst>
  </p:cSld>
  <p:clrMapOvr>
    <a:masterClrMapping/>
  </p:clrMapOvr>
</p:sld>
</file>

<file path=ppt/theme/theme1.xml><?xml version="1.0" encoding="utf-8"?>
<a:theme xmlns:a="http://schemas.openxmlformats.org/drawingml/2006/main" name="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Template 2.0 with changes v2" id="{A808CB3D-CBBC-441E-917E-FD886B5A3312}" vid="{F98D2C1E-11AA-4951-B23B-3CA09D13E441}"/>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UNHCR PowerPoint 2.0</Template>
  <TotalTime>16137</TotalTime>
  <Words>4891</Words>
  <Application>Microsoft Office PowerPoint</Application>
  <PresentationFormat>Diaprojekcija na zaslonu (16:9)</PresentationFormat>
  <Paragraphs>409</Paragraphs>
  <Slides>28</Slides>
  <Notes>28</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28</vt:i4>
      </vt:variant>
    </vt:vector>
  </HeadingPairs>
  <TitlesOfParts>
    <vt:vector size="34" baseType="lpstr">
      <vt:lpstr>Aptos</vt:lpstr>
      <vt:lpstr>Arial</vt:lpstr>
      <vt:lpstr>Calibri</vt:lpstr>
      <vt:lpstr>Symbol</vt:lpstr>
      <vt:lpstr>Wingdings</vt:lpstr>
      <vt:lpstr>UNHCR2016</vt:lpstr>
      <vt:lpstr>Posebna podpora pri prehodu v odraslost: ocena ranljivosti, sodelovanje med različnimi deležniki</vt:lpstr>
      <vt:lpstr>Visoki komisariat ZN za begunce</vt:lpstr>
      <vt:lpstr>Namen in cilji predstavitve</vt:lpstr>
      <vt:lpstr>Kontekst </vt:lpstr>
      <vt:lpstr>PowerPointova predstavitev</vt:lpstr>
      <vt:lpstr>Temeljna izhodišča</vt:lpstr>
      <vt:lpstr>Odbor za otrokove pravice: Splošna opomba št. 6 o obravnavi otrok brez spremstva in otrok ločenih od staršev ali skrbnikov izven države izvora (2005)</vt:lpstr>
      <vt:lpstr>PowerPointova predstavitev</vt:lpstr>
      <vt:lpstr>Dejavniki, ki določajo največjo otrokovo korist</vt:lpstr>
      <vt:lpstr>Ranljivost OBS</vt:lpstr>
      <vt:lpstr>Dejavniki, ki vplivajo na ranljivost</vt:lpstr>
      <vt:lpstr>Intersekcionalnost in otroci brez spremstva</vt:lpstr>
      <vt:lpstr>   Postopki ugotavljanja in določanja največje otrokove koristi (BIA, BIP &amp; BID)</vt:lpstr>
      <vt:lpstr>Smernice UNHCR</vt:lpstr>
      <vt:lpstr>PowerPointova predstavitev</vt:lpstr>
      <vt:lpstr>Temeljni pojmi</vt:lpstr>
      <vt:lpstr>PowerPointova predstavitev</vt:lpstr>
      <vt:lpstr>PowerPointova predstavitev</vt:lpstr>
      <vt:lpstr>Kdaj se izvede BIP</vt:lpstr>
      <vt:lpstr>Koraki vodenja primera (BIP)</vt:lpstr>
      <vt:lpstr>Ključna orodja korakov BIP postopka</vt:lpstr>
      <vt:lpstr>Obrazec za izdelavo ocene največje otrokove koristi (poglavje 6.12.)</vt:lpstr>
      <vt:lpstr>Izseki obrazca za izdelavo ocene največje otrokove koristi </vt:lpstr>
      <vt:lpstr>BID odbor </vt:lpstr>
      <vt:lpstr>PowerPointova predstavitev</vt:lpstr>
      <vt:lpstr>Sodelovanje med institucijami / deležniki</vt:lpstr>
      <vt:lpstr>Smernice UNHCR za oblikovanje modela spremljanega neodvisnega življenja MBS</vt:lpstr>
      <vt:lpstr>Viri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Romana Zidar</dc:creator>
  <cp:lastModifiedBy>Romana Zidar</cp:lastModifiedBy>
  <cp:revision>3</cp:revision>
  <cp:lastPrinted>2025-10-21T08:48:47Z</cp:lastPrinted>
  <dcterms:created xsi:type="dcterms:W3CDTF">2025-09-29T11:25:57Z</dcterms:created>
  <dcterms:modified xsi:type="dcterms:W3CDTF">2025-12-08T09:47:47Z</dcterms:modified>
</cp:coreProperties>
</file>