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5" r:id="rId4"/>
    <p:sldId id="266" r:id="rId5"/>
    <p:sldId id="263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terfall surrounded by a green rocky landscap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ss-covered rocks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govorniki-okolja.si/2025/06/16/prevlada-javnega-interesa-v-koliksni-meri-lahko-obnovljivi-viri-energije-prevladajo-nad-varstvom-narav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zagovorniki-okolja.si/2026/04/14/v-prijateljstvu-z-naravo-sirimo-znanje-video-gradiv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" y="-5931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" y="-5931"/>
            <a:ext cx="13727860" cy="13727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353" y="8376067"/>
            <a:ext cx="8597866" cy="309133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Brezplačno pravno svetovanje  za občane_ke Medvod"/>
          <p:cNvSpPr txBox="1">
            <a:spLocks noGrp="1"/>
          </p:cNvSpPr>
          <p:nvPr>
            <p:ph type="title"/>
          </p:nvPr>
        </p:nvSpPr>
        <p:spPr>
          <a:xfrm>
            <a:off x="14450685" y="1722166"/>
            <a:ext cx="8597866" cy="841793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4500"/>
              </a:spcBef>
              <a:defRPr sz="9000" b="0" spc="0">
                <a:solidFill>
                  <a:srgbClr val="FFFEFF"/>
                </a:solidFill>
                <a:latin typeface="Bricolage Grotesque 96pt ExtraBold Regular"/>
                <a:ea typeface="Bricolage Grotesque 96pt ExtraBold Regular"/>
                <a:cs typeface="Bricolage Grotesque 96pt ExtraBold Regular"/>
                <a:sym typeface="Bricolage Grotesque 96pt ExtraBold Regular"/>
              </a:defRPr>
            </a:pPr>
            <a:r>
              <a:rPr lang="sl-SI" dirty="0">
                <a:latin typeface="Bricolage Grotesque 14pt ExtraB" panose="020B0605040402000204" pitchFamily="34" charset="0"/>
              </a:rPr>
              <a:t>Ohranjanje narave in pridelovanje hrane sta dve plati istega lista</a:t>
            </a:r>
            <a:endParaRPr dirty="0">
              <a:latin typeface="Bricolage Grotesque 14pt ExtraB" panose="020B0605040402000204" pitchFamily="34" charset="0"/>
            </a:endParaRPr>
          </a:p>
        </p:txBody>
      </p:sp>
      <p:sp>
        <p:nvSpPr>
          <p:cNvPr id="175" name="IME PREDAVATELJA"/>
          <p:cNvSpPr txBox="1"/>
          <p:nvPr/>
        </p:nvSpPr>
        <p:spPr>
          <a:xfrm>
            <a:off x="18334194" y="478196"/>
            <a:ext cx="5519076" cy="715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lnSpc>
                <a:spcPct val="80000"/>
              </a:lnSpc>
              <a:defRPr sz="3000">
                <a:solidFill>
                  <a:srgbClr val="00C3BF"/>
                </a:solidFill>
                <a:latin typeface="Space Grotesk Bold"/>
                <a:ea typeface="Space Grotesk Bold"/>
                <a:cs typeface="Space Grotesk Bold"/>
                <a:sym typeface="Space Grotesk Bold"/>
              </a:defRPr>
            </a:lvl1pPr>
          </a:lstStyle>
          <a:p>
            <a:r>
              <a:rPr lang="sl-SI" dirty="0"/>
              <a:t>Mag. SENKA </a:t>
            </a:r>
            <a:r>
              <a:rPr lang="sl-SI" dirty="0" err="1"/>
              <a:t>šIFKOVIČ</a:t>
            </a:r>
            <a:endParaRPr dirty="0"/>
          </a:p>
        </p:txBody>
      </p:sp>
      <p:sp>
        <p:nvSpPr>
          <p:cNvPr id="176" name="2.10.2025 Lokacija je  predavalnica"/>
          <p:cNvSpPr txBox="1"/>
          <p:nvPr/>
        </p:nvSpPr>
        <p:spPr>
          <a:xfrm>
            <a:off x="19652218" y="10668911"/>
            <a:ext cx="4201051" cy="24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r">
              <a:lnSpc>
                <a:spcPct val="100000"/>
              </a:lnSpc>
              <a:defRPr sz="3000" i="1">
                <a:solidFill>
                  <a:srgbClr val="00C3BF"/>
                </a:solidFill>
                <a:latin typeface="Space Mono Regular"/>
                <a:ea typeface="Space Mono Regular"/>
                <a:cs typeface="Space Mono Regular"/>
                <a:sym typeface="Space Mono Regular"/>
              </a:defRPr>
            </a:pPr>
            <a:endParaRPr lang="sl-SI" dirty="0">
              <a:latin typeface="Space Mono" panose="02010509030202000204" pitchFamily="49" charset="-18"/>
            </a:endParaRPr>
          </a:p>
          <a:p>
            <a:pPr algn="r">
              <a:lnSpc>
                <a:spcPct val="100000"/>
              </a:lnSpc>
              <a:defRPr sz="3000" i="1">
                <a:solidFill>
                  <a:srgbClr val="00C3BF"/>
                </a:solidFill>
                <a:latin typeface="Space Mono Regular"/>
                <a:ea typeface="Space Mono Regular"/>
                <a:cs typeface="Space Mono Regular"/>
                <a:sym typeface="Space Mono Regular"/>
              </a:defRPr>
            </a:pPr>
            <a:r>
              <a:rPr lang="sl-SI" dirty="0">
                <a:latin typeface="Space Mono" panose="02010509030202000204" pitchFamily="49" charset="-18"/>
              </a:rPr>
              <a:t>Ljubljana, </a:t>
            </a:r>
            <a:r>
              <a:rPr dirty="0">
                <a:latin typeface="Space Mono" panose="02010509030202000204" pitchFamily="49" charset="-18"/>
              </a:rPr>
              <a:t>2.</a:t>
            </a:r>
            <a:r>
              <a:rPr lang="sl-SI" dirty="0">
                <a:latin typeface="Space Mono" panose="02010509030202000204" pitchFamily="49" charset="-18"/>
              </a:rPr>
              <a:t>6.2026</a:t>
            </a:r>
            <a:br>
              <a:rPr dirty="0">
                <a:latin typeface="Space Mono" panose="02010509030202000204" pitchFamily="49" charset="-18"/>
              </a:rPr>
            </a:br>
            <a:endParaRPr dirty="0">
              <a:latin typeface="Space Mono" panose="02010509030202000204" pitchFamily="49" charset="-18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urkizni naslovi slajdov so v Bricolage Groteskue Regular"/>
          <p:cNvSpPr txBox="1">
            <a:spLocks noGrp="1"/>
          </p:cNvSpPr>
          <p:nvPr>
            <p:ph type="title"/>
          </p:nvPr>
        </p:nvSpPr>
        <p:spPr>
          <a:xfrm>
            <a:off x="523484" y="511297"/>
            <a:ext cx="22579111" cy="14750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500"/>
              </a:spcBef>
              <a:defRPr sz="8200" b="0" spc="0">
                <a:solidFill>
                  <a:srgbClr val="00C3BF"/>
                </a:solidFill>
                <a:latin typeface="Bricolage Grotesque 96pt ExtraBold Regular"/>
                <a:ea typeface="Bricolage Grotesque 96pt ExtraBold Regular"/>
                <a:cs typeface="Bricolage Grotesque 96pt ExtraBold Regular"/>
                <a:sym typeface="Bricolage Grotesque 96pt ExtraBold Regular"/>
              </a:defRPr>
            </a:lvl1pPr>
          </a:lstStyle>
          <a:p>
            <a:pPr algn="ctr"/>
            <a:r>
              <a:rPr lang="sl-SI" sz="6600" dirty="0">
                <a:latin typeface="Bricolage Grotesque 14pt" panose="020B0605040402000204" pitchFamily="34" charset="0"/>
              </a:rPr>
              <a:t>Narava - podnebje </a:t>
            </a:r>
            <a:r>
              <a:rPr lang="sl-SI" sz="6600" dirty="0"/>
              <a:t>-</a:t>
            </a:r>
            <a:r>
              <a:rPr lang="sl-SI" sz="6600" dirty="0">
                <a:latin typeface="Bricolage Grotesque 14pt" panose="020B0605040402000204" pitchFamily="34" charset="0"/>
              </a:rPr>
              <a:t> na naravi temelječe rešitve</a:t>
            </a:r>
            <a:endParaRPr sz="6600" dirty="0"/>
          </a:p>
        </p:txBody>
      </p:sp>
      <p:sp>
        <p:nvSpPr>
          <p:cNvPr id="180" name="Body tekst je Space Grotesk Regular. Podjetja, ki so zgodovinsko najbolj odgovorna za situacijo, v kateri smo, morajo nositi svoje breme odgovornosti!"/>
          <p:cNvSpPr txBox="1"/>
          <p:nvPr/>
        </p:nvSpPr>
        <p:spPr>
          <a:xfrm>
            <a:off x="523484" y="2351314"/>
            <a:ext cx="23318502" cy="1017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900">
                <a:solidFill>
                  <a:srgbClr val="FFFEFF"/>
                </a:solidFill>
                <a:latin typeface="Space Grotesk Regular"/>
                <a:ea typeface="Space Grotesk Regular"/>
                <a:cs typeface="Space Grotesk Regular"/>
                <a:sym typeface="Space Grotesk Regular"/>
              </a:defRPr>
            </a:lvl1pPr>
          </a:lstStyle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  <a:cs typeface="Space Grotesk" pitchFamily="2" charset="-18"/>
              </a:rPr>
              <a:t>prevod Smernic in priporočil za ambiciozne načrte za obnovo narave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Space Grotesk" pitchFamily="2" charset="-18"/>
              </a:rPr>
              <a:t>https://pic.si/wp-content/uploads/Smernice-in-priporocila-za-ambiciozne-nacrte-za-obnovo-narave.pdf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2800" dirty="0">
              <a:solidFill>
                <a:schemeClr val="tx2">
                  <a:lumMod val="20000"/>
                  <a:lumOff val="80000"/>
                </a:schemeClr>
              </a:solidFill>
              <a:latin typeface="Space Grotesk" pitchFamily="2" charset="-1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100" dirty="0">
              <a:solidFill>
                <a:schemeClr val="tx2">
                  <a:lumMod val="20000"/>
                  <a:lumOff val="80000"/>
                </a:schemeClr>
              </a:solidFill>
              <a:latin typeface="Space Grotesk" pitchFamily="2" charset="-18"/>
              <a:cs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  <a:cs typeface="Space Grotesk" pitchFamily="2" charset="-18"/>
              </a:rPr>
              <a:t>prevlada javnega interesa OVE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Space Grotesk" pitchFamily="2" charset="-18"/>
                <a:cs typeface="Space Grotesk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https://zagovorniki-okolja.si/2025/06/16/prevlada-javnega-interesa-v-koliksni-meri-lahko-obnovljivi-viri-energije-prevladajo-nad-varstvom-narave/</a:t>
            </a:r>
            <a:r>
              <a:rPr lang="sl-SI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Space Grotesk" pitchFamily="2" charset="-18"/>
                <a:cs typeface="Space Grotesk" pitchFamily="2" charset="-18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2800" dirty="0">
              <a:solidFill>
                <a:schemeClr val="tx2">
                  <a:lumMod val="20000"/>
                  <a:lumOff val="80000"/>
                </a:schemeClr>
              </a:solidFill>
              <a:latin typeface="Space Grotesk" pitchFamily="2" charset="-18"/>
              <a:cs typeface="Space Grotesk" pitchFamily="2" charset="-1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100" dirty="0">
              <a:solidFill>
                <a:schemeClr val="tx2">
                  <a:lumMod val="20000"/>
                  <a:lumOff val="80000"/>
                </a:schemeClr>
              </a:solidFill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serija video seminarjev V prijateljstvu z naravo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Space Grotesk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https://zagovorniki-okolja.si/2026/04/14/v-prijateljstvu-z-naravo-sirimo-znanje-video-gradiva/</a:t>
            </a:r>
            <a:r>
              <a:rPr lang="sl-SI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Space Grotesk" pitchFamily="2" charset="-18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2800" dirty="0">
              <a:solidFill>
                <a:schemeClr val="tx2">
                  <a:lumMod val="20000"/>
                  <a:lumOff val="80000"/>
                </a:schemeClr>
              </a:solidFill>
              <a:latin typeface="Space Grotesk" pitchFamily="2" charset="-1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100" dirty="0">
              <a:solidFill>
                <a:schemeClr val="tx2">
                  <a:lumMod val="20000"/>
                  <a:lumOff val="80000"/>
                </a:schemeClr>
              </a:solidFill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varovalni gozdovi: analiza ureditve, analiza potencialov na porečju Pšate, smernice za druge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priročnik Na naravi temelječe rešitve za reke </a:t>
            </a:r>
            <a:r>
              <a:rPr lang="sl-SI" sz="4000">
                <a:latin typeface="Space Grotesk" pitchFamily="2" charset="-18"/>
              </a:rPr>
              <a:t>in skupnosti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učno orodje za učitelje – prepletenost podnebnih sprememb in </a:t>
            </a:r>
            <a:r>
              <a:rPr lang="sl-SI" sz="4000" dirty="0" err="1">
                <a:latin typeface="Space Grotesk" pitchFamily="2" charset="-18"/>
              </a:rPr>
              <a:t>biodiverzitete</a:t>
            </a:r>
            <a:endParaRPr lang="sl-SI" sz="40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vsebine: na naravi temelječe rešitve, sodna praksa EU: prevlada JI, strateške in vodne presoje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Zelena svetovalnica (80 odgovorov)</a:t>
            </a:r>
            <a:endParaRPr sz="4000" dirty="0">
              <a:latin typeface="Space Grotesk" pitchFamily="2" charset="-18"/>
            </a:endParaRPr>
          </a:p>
        </p:txBody>
      </p:sp>
      <p:sp>
        <p:nvSpPr>
          <p:cNvPr id="181" name="Poudarki v Bricolage Grotesque ExtraBold, barva področja."/>
          <p:cNvSpPr txBox="1"/>
          <p:nvPr/>
        </p:nvSpPr>
        <p:spPr>
          <a:xfrm>
            <a:off x="523485" y="11827710"/>
            <a:ext cx="12394594" cy="292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900">
                <a:solidFill>
                  <a:srgbClr val="00C3BF"/>
                </a:solidFill>
                <a:latin typeface="Bricolage Grotesque 96pt ExtraBold ExtraBold"/>
                <a:ea typeface="Bricolage Grotesque 96pt ExtraBold ExtraBold"/>
                <a:cs typeface="Bricolage Grotesque 96pt ExtraBold ExtraBold"/>
                <a:sym typeface="Bricolage Grotesque 96pt ExtraBold ExtraBold"/>
              </a:defRPr>
            </a:lvl1pPr>
          </a:lstStyle>
          <a:p>
            <a:pPr>
              <a:lnSpc>
                <a:spcPct val="90000"/>
              </a:lnSpc>
            </a:pPr>
            <a:endParaRPr dirty="0">
              <a:latin typeface="Bricolage Grotesque 14pt ExtraB" panose="020B0605040402000204" pitchFamily="34" charset="0"/>
            </a:endParaRPr>
          </a:p>
        </p:txBody>
      </p:sp>
      <p:sp>
        <p:nvSpPr>
          <p:cNvPr id="182" name="Opombe so v Space Mono Italic. Besedilo za opombe naj bo majhno."/>
          <p:cNvSpPr txBox="1"/>
          <p:nvPr/>
        </p:nvSpPr>
        <p:spPr>
          <a:xfrm>
            <a:off x="20142079" y="8800267"/>
            <a:ext cx="3699907" cy="292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lnSpc>
                <a:spcPct val="80000"/>
              </a:lnSpc>
              <a:defRPr sz="2500" i="1">
                <a:solidFill>
                  <a:srgbClr val="FFFEFF"/>
                </a:solidFill>
                <a:latin typeface="Space Mono Regular"/>
                <a:ea typeface="Space Mono Regular"/>
                <a:cs typeface="Space Mono Regular"/>
                <a:sym typeface="Space Mono Regular"/>
              </a:defRPr>
            </a:lvl1pPr>
          </a:lstStyle>
          <a:p>
            <a:pPr>
              <a:lnSpc>
                <a:spcPct val="100000"/>
              </a:lnSpc>
            </a:pPr>
            <a:r>
              <a:rPr dirty="0">
                <a:latin typeface="Space Mono" panose="02010509030202000204" pitchFamily="49" charset="-18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urkizni naslovi slajdov so v Bricolage Groteskue Regular"/>
          <p:cNvSpPr txBox="1">
            <a:spLocks noGrp="1"/>
          </p:cNvSpPr>
          <p:nvPr>
            <p:ph type="title"/>
          </p:nvPr>
        </p:nvSpPr>
        <p:spPr>
          <a:xfrm>
            <a:off x="523484" y="511297"/>
            <a:ext cx="23512173" cy="18400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500"/>
              </a:spcBef>
              <a:defRPr sz="8200" b="0" spc="0">
                <a:solidFill>
                  <a:srgbClr val="00C3BF"/>
                </a:solidFill>
                <a:latin typeface="Bricolage Grotesque 96pt ExtraBold Regular"/>
                <a:ea typeface="Bricolage Grotesque 96pt ExtraBold Regular"/>
                <a:cs typeface="Bricolage Grotesque 96pt ExtraBold Regular"/>
                <a:sym typeface="Bricolage Grotesque 96pt ExtraBold Regular"/>
              </a:defRPr>
            </a:lvl1pPr>
          </a:lstStyle>
          <a:p>
            <a:pPr algn="ctr"/>
            <a:r>
              <a:rPr lang="sl-SI" sz="6600" dirty="0">
                <a:latin typeface="Bricolage Grotesque 14pt" panose="020B0605040402000204" pitchFamily="34" charset="0"/>
              </a:rPr>
              <a:t>Pridelava hrane skladno z naravo – pravno sistemski razmisleki</a:t>
            </a:r>
            <a:br>
              <a:rPr lang="sl-SI" sz="7200" dirty="0">
                <a:latin typeface="Bricolage Grotesque 14pt" panose="020B0605040402000204" pitchFamily="34" charset="0"/>
              </a:rPr>
            </a:br>
            <a:r>
              <a:rPr lang="sl-SI" sz="4400" dirty="0">
                <a:latin typeface="Bricolage Grotesque 14pt" panose="020B0605040402000204" pitchFamily="34" charset="0"/>
              </a:rPr>
              <a:t>(konteksti)</a:t>
            </a:r>
            <a:endParaRPr lang="sl-SI" sz="4400" dirty="0"/>
          </a:p>
        </p:txBody>
      </p:sp>
      <p:sp>
        <p:nvSpPr>
          <p:cNvPr id="180" name="Body tekst je Space Grotesk Regular. Podjetja, ki so zgodovinsko najbolj odgovorna za situacijo, v kateri smo, morajo nositi svoje breme odgovornosti!"/>
          <p:cNvSpPr txBox="1"/>
          <p:nvPr/>
        </p:nvSpPr>
        <p:spPr>
          <a:xfrm>
            <a:off x="523484" y="2351314"/>
            <a:ext cx="23318502" cy="1017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>
              <a:lnSpc>
                <a:spcPct val="80000"/>
              </a:lnSpc>
              <a:defRPr sz="4900">
                <a:solidFill>
                  <a:srgbClr val="FFFEFF"/>
                </a:solidFill>
                <a:latin typeface="Space Grotesk Regular"/>
                <a:ea typeface="Space Grotesk Regular"/>
                <a:cs typeface="Space Grotesk Regular"/>
                <a:sym typeface="Space Grotesk Regular"/>
              </a:defRPr>
            </a:lvl1pPr>
          </a:lstStyle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40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Človek je sestavni del narave in je od nje odvisen.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Cilji trajnostnega razvoja, na podlagi katerih bi morali zadovoljiti potrebe sedanjih generacij tako, da ne ogrozimo zadovoljevanja potreb bodočih generacij, so smerokaz izhoda iz planetarne krize. 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Za boljše dolgoročne učinke v naravi potrebujemo drugačne – </a:t>
            </a:r>
            <a:r>
              <a:rPr lang="sl-SI" sz="4000" dirty="0" err="1">
                <a:latin typeface="Space Grotesk" pitchFamily="2" charset="-18"/>
              </a:rPr>
              <a:t>transformativne</a:t>
            </a:r>
            <a:r>
              <a:rPr lang="sl-SI" sz="4000" dirty="0">
                <a:latin typeface="Space Grotesk" pitchFamily="2" charset="-18"/>
              </a:rPr>
              <a:t> odločitve.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Na zemljiščih za pridelavo hrane se hkrati izražajo njihova gospodarska, socialna in ekološka funkcije rabe. 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Le pravičnost prehoda v družbo trajnostnega razvoja lahko motivira vse družbene skupine k ukrepanju.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4000" dirty="0">
              <a:latin typeface="Space Grotesk" pitchFamily="2" charset="-1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4000" dirty="0">
                <a:latin typeface="Space Grotesk" pitchFamily="2" charset="-18"/>
              </a:rPr>
              <a:t>Harmonizacija pridelave hrane skladno z naravo se sooča z naslednjim: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SKP od katere so kmetje tudi finančno odvisni je v preteklih desetletjih usmerjala pridelovanje hrane brez dovoljšnega premisleka o njenih dolgoročnih posledicah;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upravljanje območij Natura 2000 je v Sloveniji je sektorsko – v načrtu izvajanja SKP se ukrepi približajo kmetom bolj kot administrativne obveznosti, vpeljane od zgoraj navzdol; 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1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4000" dirty="0">
                <a:latin typeface="Space Grotesk" pitchFamily="2" charset="-18"/>
              </a:rPr>
              <a:t>ukrepi na območij Natura, ki imajo vidnejše učinke, se izvajajo predvsem v okviru različnih projektov. </a:t>
            </a:r>
          </a:p>
        </p:txBody>
      </p:sp>
      <p:sp>
        <p:nvSpPr>
          <p:cNvPr id="181" name="Poudarki v Bricolage Grotesque ExtraBold, barva področja."/>
          <p:cNvSpPr txBox="1"/>
          <p:nvPr/>
        </p:nvSpPr>
        <p:spPr>
          <a:xfrm>
            <a:off x="523485" y="11827710"/>
            <a:ext cx="12394594" cy="292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900">
                <a:solidFill>
                  <a:srgbClr val="00C3BF"/>
                </a:solidFill>
                <a:latin typeface="Bricolage Grotesque 96pt ExtraBold ExtraBold"/>
                <a:ea typeface="Bricolage Grotesque 96pt ExtraBold ExtraBold"/>
                <a:cs typeface="Bricolage Grotesque 96pt ExtraBold ExtraBold"/>
                <a:sym typeface="Bricolage Grotesque 96pt ExtraBold ExtraBold"/>
              </a:defRPr>
            </a:lvl1pPr>
          </a:lstStyle>
          <a:p>
            <a:pPr>
              <a:lnSpc>
                <a:spcPct val="90000"/>
              </a:lnSpc>
            </a:pPr>
            <a:endParaRPr dirty="0">
              <a:latin typeface="Bricolage Grotesque 14pt ExtraB" panose="020B0605040402000204" pitchFamily="34" charset="0"/>
            </a:endParaRPr>
          </a:p>
        </p:txBody>
      </p:sp>
      <p:sp>
        <p:nvSpPr>
          <p:cNvPr id="182" name="Opombe so v Space Mono Italic. Besedilo za opombe naj bo majhno."/>
          <p:cNvSpPr txBox="1"/>
          <p:nvPr/>
        </p:nvSpPr>
        <p:spPr>
          <a:xfrm>
            <a:off x="20142079" y="8800267"/>
            <a:ext cx="3699907" cy="292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lnSpc>
                <a:spcPct val="80000"/>
              </a:lnSpc>
              <a:defRPr sz="2500" i="1">
                <a:solidFill>
                  <a:srgbClr val="FFFEFF"/>
                </a:solidFill>
                <a:latin typeface="Space Mono Regular"/>
                <a:ea typeface="Space Mono Regular"/>
                <a:cs typeface="Space Mono Regular"/>
                <a:sym typeface="Space Mono Regular"/>
              </a:defRPr>
            </a:lvl1pPr>
          </a:lstStyle>
          <a:p>
            <a:pPr>
              <a:lnSpc>
                <a:spcPct val="100000"/>
              </a:lnSpc>
            </a:pPr>
            <a:endParaRPr dirty="0">
              <a:latin typeface="Space Mono" panose="02010509030202000204" pitchFamily="49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547336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urkizni naslovi slajdov so v Bricolage Groteskue Regular"/>
          <p:cNvSpPr txBox="1">
            <a:spLocks noGrp="1"/>
          </p:cNvSpPr>
          <p:nvPr>
            <p:ph type="title"/>
          </p:nvPr>
        </p:nvSpPr>
        <p:spPr>
          <a:xfrm>
            <a:off x="523484" y="511297"/>
            <a:ext cx="23512173" cy="18400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500"/>
              </a:spcBef>
              <a:defRPr sz="8200" b="0" spc="0">
                <a:solidFill>
                  <a:srgbClr val="00C3BF"/>
                </a:solidFill>
                <a:latin typeface="Bricolage Grotesque 96pt ExtraBold Regular"/>
                <a:ea typeface="Bricolage Grotesque 96pt ExtraBold Regular"/>
                <a:cs typeface="Bricolage Grotesque 96pt ExtraBold Regular"/>
                <a:sym typeface="Bricolage Grotesque 96pt ExtraBold Regular"/>
              </a:defRPr>
            </a:lvl1pPr>
          </a:lstStyle>
          <a:p>
            <a:pPr algn="ctr"/>
            <a:r>
              <a:rPr lang="sl-SI" sz="6600" dirty="0">
                <a:latin typeface="Bricolage Grotesque 14pt" panose="020B0605040402000204" pitchFamily="34" charset="0"/>
              </a:rPr>
              <a:t>Pridelava hrane skladno z naravo – pravno sistemski razmisleki</a:t>
            </a:r>
            <a:br>
              <a:rPr lang="sl-SI" sz="7200" dirty="0">
                <a:latin typeface="Bricolage Grotesque 14pt" panose="020B0605040402000204" pitchFamily="34" charset="0"/>
              </a:rPr>
            </a:br>
            <a:r>
              <a:rPr lang="sl-SI" sz="4400" dirty="0">
                <a:latin typeface="Bricolage Grotesque 14pt" panose="020B0605040402000204" pitchFamily="34" charset="0"/>
              </a:rPr>
              <a:t>(priporočila za oblikovanje bodočih politik)</a:t>
            </a:r>
            <a:endParaRPr lang="sl-SI" sz="4400" dirty="0"/>
          </a:p>
        </p:txBody>
      </p:sp>
      <p:sp>
        <p:nvSpPr>
          <p:cNvPr id="180" name="Body tekst je Space Grotesk Regular. Podjetja, ki so zgodovinsko najbolj odgovorna za situacijo, v kateri smo, morajo nositi svoje breme odgovornosti!"/>
          <p:cNvSpPr txBox="1"/>
          <p:nvPr/>
        </p:nvSpPr>
        <p:spPr>
          <a:xfrm>
            <a:off x="523484" y="2351314"/>
            <a:ext cx="23318502" cy="1017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900">
                <a:solidFill>
                  <a:srgbClr val="FFFEFF"/>
                </a:solidFill>
                <a:latin typeface="Space Grotesk Regular"/>
                <a:ea typeface="Space Grotesk Regular"/>
                <a:cs typeface="Space Grotesk Regular"/>
                <a:sym typeface="Space Grotesk Regular"/>
              </a:defRPr>
            </a:lvl1pPr>
          </a:lstStyle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l-SI" sz="4100" dirty="0">
              <a:latin typeface="Space Grotesk" pitchFamily="2" charset="-18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4100" dirty="0">
                <a:latin typeface="Space Grotesk" pitchFamily="2" charset="-18"/>
              </a:rPr>
              <a:t>Pridelovanje zdrave hrane ob ohranjanju narave mora podpreti širša družba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l-SI" sz="4100" dirty="0">
              <a:latin typeface="Space Grotesk" pitchFamily="2" charset="-18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4100" dirty="0">
                <a:latin typeface="Space Grotesk" pitchFamily="2" charset="-18"/>
              </a:rPr>
              <a:t>Spodbujati moramo z naravo skladne ali na naravi temelječe trajnostne kmetijske prakse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l-SI" sz="4100" dirty="0">
              <a:latin typeface="Space Grotesk" pitchFamily="2" charset="-18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4100" dirty="0">
                <a:latin typeface="Space Grotesk" pitchFamily="2" charset="-18"/>
              </a:rPr>
              <a:t>Za večanje zaupanja je treba podpreti spremljanje učinkov ukrepov v naravi in jih predstaviti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l-SI" sz="4100" dirty="0">
              <a:latin typeface="Space Grotesk" pitchFamily="2" charset="-18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4100" dirty="0">
                <a:latin typeface="Space Grotesk" pitchFamily="2" charset="-18"/>
              </a:rPr>
              <a:t>Posebej je treba varovati  ekosistemske storitve, nujne za kmetijstvo 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l-SI" sz="4100" dirty="0">
              <a:latin typeface="Space Grotesk" pitchFamily="2" charset="-18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4100" dirty="0">
                <a:latin typeface="Space Grotesk" pitchFamily="2" charset="-18"/>
              </a:rPr>
              <a:t>Kmete je treba vključevati v oblikovanje ukrepov, politik in dobrih praks kmetovanja z naravo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l-SI" sz="4100" dirty="0">
              <a:latin typeface="Space Grotesk" pitchFamily="2" charset="-18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4100" dirty="0">
                <a:latin typeface="Space Grotesk" pitchFamily="2" charset="-18"/>
              </a:rPr>
              <a:t>Krepiti je treba znanje in svetovalne službe kmetijstva in </a:t>
            </a:r>
            <a:r>
              <a:rPr lang="sl-SI" sz="4100" dirty="0" err="1">
                <a:latin typeface="Space Grotesk" pitchFamily="2" charset="-18"/>
              </a:rPr>
              <a:t>naravovarstva</a:t>
            </a:r>
            <a:r>
              <a:rPr lang="sl-SI" sz="4100" dirty="0">
                <a:latin typeface="Space Grotesk" pitchFamily="2" charset="-18"/>
              </a:rPr>
              <a:t> z roko v roki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4100" dirty="0">
              <a:latin typeface="Space Grotesk" pitchFamily="2" charset="-1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4100" dirty="0">
                <a:latin typeface="Space Grotesk" pitchFamily="2" charset="-18"/>
              </a:rPr>
              <a:t>7.  Kmetje morajo biti v ekonomskem in socialnem smislu  v primerljivem položaju kot drugi delavci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l-SI" sz="4100" dirty="0">
              <a:latin typeface="Space Grotesk" pitchFamily="2" charset="-18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4400" dirty="0">
              <a:latin typeface="Space Grotesk" pitchFamily="2" charset="-18"/>
            </a:endParaRPr>
          </a:p>
        </p:txBody>
      </p:sp>
      <p:sp>
        <p:nvSpPr>
          <p:cNvPr id="181" name="Poudarki v Bricolage Grotesque ExtraBold, barva področja."/>
          <p:cNvSpPr txBox="1"/>
          <p:nvPr/>
        </p:nvSpPr>
        <p:spPr>
          <a:xfrm>
            <a:off x="523485" y="11827710"/>
            <a:ext cx="12394594" cy="292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900">
                <a:solidFill>
                  <a:srgbClr val="00C3BF"/>
                </a:solidFill>
                <a:latin typeface="Bricolage Grotesque 96pt ExtraBold ExtraBold"/>
                <a:ea typeface="Bricolage Grotesque 96pt ExtraBold ExtraBold"/>
                <a:cs typeface="Bricolage Grotesque 96pt ExtraBold ExtraBold"/>
                <a:sym typeface="Bricolage Grotesque 96pt ExtraBold ExtraBold"/>
              </a:defRPr>
            </a:lvl1pPr>
          </a:lstStyle>
          <a:p>
            <a:pPr>
              <a:lnSpc>
                <a:spcPct val="90000"/>
              </a:lnSpc>
            </a:pPr>
            <a:endParaRPr dirty="0">
              <a:latin typeface="Bricolage Grotesque 14pt ExtraB" panose="020B0605040402000204" pitchFamily="34" charset="0"/>
            </a:endParaRPr>
          </a:p>
        </p:txBody>
      </p:sp>
      <p:sp>
        <p:nvSpPr>
          <p:cNvPr id="182" name="Opombe so v Space Mono Italic. Besedilo za opombe naj bo majhno."/>
          <p:cNvSpPr txBox="1"/>
          <p:nvPr/>
        </p:nvSpPr>
        <p:spPr>
          <a:xfrm>
            <a:off x="20142079" y="8800267"/>
            <a:ext cx="3699907" cy="292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lnSpc>
                <a:spcPct val="80000"/>
              </a:lnSpc>
              <a:defRPr sz="2500" i="1">
                <a:solidFill>
                  <a:srgbClr val="FFFEFF"/>
                </a:solidFill>
                <a:latin typeface="Space Mono Regular"/>
                <a:ea typeface="Space Mono Regular"/>
                <a:cs typeface="Space Mono Regular"/>
                <a:sym typeface="Space Mono Regular"/>
              </a:defRPr>
            </a:lvl1pPr>
          </a:lstStyle>
          <a:p>
            <a:pPr>
              <a:lnSpc>
                <a:spcPct val="100000"/>
              </a:lnSpc>
            </a:pPr>
            <a:endParaRPr dirty="0">
              <a:latin typeface="Space Mono" panose="02010509030202000204" pitchFamily="49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584041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urkizni naslovi slajdov so v Bricolage Groteskue Regular"/>
          <p:cNvSpPr txBox="1">
            <a:spLocks noGrp="1"/>
          </p:cNvSpPr>
          <p:nvPr>
            <p:ph type="title"/>
          </p:nvPr>
        </p:nvSpPr>
        <p:spPr>
          <a:xfrm>
            <a:off x="14387804" y="2500780"/>
            <a:ext cx="8565501" cy="4777098"/>
          </a:xfrm>
          <a:prstGeom prst="rect">
            <a:avLst/>
          </a:prstGeom>
        </p:spPr>
        <p:txBody>
          <a:bodyPr/>
          <a:lstStyle>
            <a:lvl1pPr>
              <a:spcBef>
                <a:spcPts val="4500"/>
              </a:spcBef>
              <a:defRPr sz="8200" b="0" spc="0">
                <a:solidFill>
                  <a:srgbClr val="00C3BF"/>
                </a:solidFill>
                <a:latin typeface="Bricolage Grotesque 96pt ExtraBold Regular"/>
                <a:ea typeface="Bricolage Grotesque 96pt ExtraBold Regular"/>
                <a:cs typeface="Bricolage Grotesque 96pt ExtraBold Regular"/>
                <a:sym typeface="Bricolage Grotesque 96pt ExtraBold Regular"/>
              </a:defRPr>
            </a:lvl1pPr>
          </a:lstStyle>
          <a:p>
            <a:br>
              <a:rPr lang="sl-SI" dirty="0">
                <a:latin typeface="Bricolage Grotesque 14pt" panose="020B0605040402000204" pitchFamily="34" charset="0"/>
              </a:rPr>
            </a:br>
            <a:br>
              <a:rPr lang="sl-SI" dirty="0">
                <a:latin typeface="Bricolage Grotesque 14pt" panose="020B0605040402000204" pitchFamily="34" charset="0"/>
              </a:rPr>
            </a:br>
            <a:r>
              <a:rPr lang="sl-SI" dirty="0">
                <a:latin typeface="Bricolage Grotesque 14pt" panose="020B0605040402000204" pitchFamily="34" charset="0"/>
              </a:rPr>
              <a:t>          </a:t>
            </a:r>
            <a:br>
              <a:rPr lang="sl-SI" dirty="0">
                <a:latin typeface="Bricolage Grotesque 14pt" panose="020B0605040402000204" pitchFamily="34" charset="0"/>
              </a:rPr>
            </a:br>
            <a:r>
              <a:rPr lang="sl-SI" dirty="0">
                <a:latin typeface="Bricolage Grotesque 14pt" panose="020B0605040402000204" pitchFamily="34" charset="0"/>
              </a:rPr>
              <a:t>            HVALA</a:t>
            </a:r>
            <a:endParaRPr dirty="0"/>
          </a:p>
        </p:txBody>
      </p:sp>
      <p:sp>
        <p:nvSpPr>
          <p:cNvPr id="222" name="Body tekst je Space Grotesk Regular. Podjetja, ki so zgodovinsko najbolj odgovorna za situacijo, v kateri smo, morajo nositi svoje breme odgovornosti!"/>
          <p:cNvSpPr txBox="1"/>
          <p:nvPr/>
        </p:nvSpPr>
        <p:spPr>
          <a:xfrm>
            <a:off x="523485" y="8304967"/>
            <a:ext cx="12394594" cy="329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900">
                <a:solidFill>
                  <a:srgbClr val="FFFEFF"/>
                </a:solidFill>
                <a:latin typeface="Space Grotesk Regular"/>
                <a:ea typeface="Space Grotesk Regular"/>
                <a:cs typeface="Space Grotesk Regular"/>
                <a:sym typeface="Space Grotesk Regular"/>
              </a:defRPr>
            </a:lvl1pPr>
          </a:lstStyle>
          <a:p>
            <a:pPr>
              <a:lnSpc>
                <a:spcPct val="100000"/>
              </a:lnSpc>
            </a:pPr>
            <a:endParaRPr lang="sl-SI" dirty="0">
              <a:latin typeface="Space Grotesk" pitchFamily="2" charset="-18"/>
              <a:cs typeface="Space Grotesk" pitchFamily="2" charset="-18"/>
            </a:endParaRPr>
          </a:p>
        </p:txBody>
      </p:sp>
      <p:sp>
        <p:nvSpPr>
          <p:cNvPr id="223" name="Poudarki v Bricolage Grotesque ExtraBold, barva področja."/>
          <p:cNvSpPr txBox="1"/>
          <p:nvPr/>
        </p:nvSpPr>
        <p:spPr>
          <a:xfrm>
            <a:off x="523485" y="11827710"/>
            <a:ext cx="12394594" cy="292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900">
                <a:solidFill>
                  <a:srgbClr val="E9A7D2"/>
                </a:solidFill>
                <a:latin typeface="Bricolage Grotesque 96pt ExtraBold ExtraBold"/>
                <a:ea typeface="Bricolage Grotesque 96pt ExtraBold ExtraBold"/>
                <a:cs typeface="Bricolage Grotesque 96pt ExtraBold ExtraBold"/>
                <a:sym typeface="Bricolage Grotesque 96pt ExtraBold ExtraBold"/>
              </a:defRPr>
            </a:lvl1pPr>
          </a:lstStyle>
          <a:p>
            <a:pPr>
              <a:lnSpc>
                <a:spcPct val="90000"/>
              </a:lnSpc>
            </a:pPr>
            <a:endParaRPr dirty="0">
              <a:latin typeface="Bricolage Grotesque 14pt ExtraB" panose="020B0605040402000204" pitchFamily="34" charset="0"/>
            </a:endParaRPr>
          </a:p>
        </p:txBody>
      </p:sp>
      <p:sp>
        <p:nvSpPr>
          <p:cNvPr id="224" name="Opombe so v Space Mono Italic. Besedilo za opombe naj bo majhno."/>
          <p:cNvSpPr txBox="1"/>
          <p:nvPr/>
        </p:nvSpPr>
        <p:spPr>
          <a:xfrm>
            <a:off x="20142079" y="8800267"/>
            <a:ext cx="3699907" cy="292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lnSpc>
                <a:spcPct val="80000"/>
              </a:lnSpc>
              <a:defRPr sz="2500" i="1">
                <a:solidFill>
                  <a:srgbClr val="FFFEFF"/>
                </a:solidFill>
                <a:latin typeface="Space Mono Regular"/>
                <a:ea typeface="Space Mono Regular"/>
                <a:cs typeface="Space Mono Regular"/>
                <a:sym typeface="Space Mono Regular"/>
              </a:defRPr>
            </a:lvl1pPr>
          </a:lstStyle>
          <a:p>
            <a:pPr>
              <a:lnSpc>
                <a:spcPct val="100000"/>
              </a:lnSpc>
            </a:pPr>
            <a:r>
              <a:rPr dirty="0">
                <a:latin typeface="Space Mono" panose="02010509030202000204" pitchFamily="49" charset="-18"/>
              </a:rPr>
              <a:t>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5D10A80-96A4-4105-AA31-F60D515A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9" y="0"/>
            <a:ext cx="12936607" cy="135667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6dcd08ae-1359-412b-948b-ab375616dfe7}" enabled="1" method="Standard" siteId="{15eae2cb-1c94-4d1f-804f-cb0c347dbda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433</Words>
  <Application>Microsoft Office PowerPoint</Application>
  <PresentationFormat>Po meri</PresentationFormat>
  <Paragraphs>63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5" baseType="lpstr">
      <vt:lpstr>Arial</vt:lpstr>
      <vt:lpstr>Bricolage Grotesque 14pt</vt:lpstr>
      <vt:lpstr>Bricolage Grotesque 14pt ExtraB</vt:lpstr>
      <vt:lpstr>Bricolage Grotesque 96pt ExtraBold Regular</vt:lpstr>
      <vt:lpstr>Helvetica Neue</vt:lpstr>
      <vt:lpstr>Helvetica Neue Medium</vt:lpstr>
      <vt:lpstr>Space Grotesk</vt:lpstr>
      <vt:lpstr>Space Grotesk Bold</vt:lpstr>
      <vt:lpstr>Space Mono</vt:lpstr>
      <vt:lpstr>20_BasicBlack</vt:lpstr>
      <vt:lpstr>Ohranjanje narave in pridelovanje hrane sta dve plati istega lista</vt:lpstr>
      <vt:lpstr>Narava - podnebje - na naravi temelječe rešitve</vt:lpstr>
      <vt:lpstr>Pridelava hrane skladno z naravo – pravno sistemski razmisleki (konteksti)</vt:lpstr>
      <vt:lpstr>Pridelava hrane skladno z naravo – pravno sistemski razmisleki (priporočila za oblikovanje bodočih politik)</vt:lpstr>
      <vt:lpstr>                         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Brezplačno pravno svetovanje  za občane_ke Medvod</dc:title>
  <dc:creator>Vrbanac, Helena</dc:creator>
  <cp:lastModifiedBy>Senka</cp:lastModifiedBy>
  <cp:revision>13</cp:revision>
  <dcterms:modified xsi:type="dcterms:W3CDTF">2026-06-03T12:20:38Z</dcterms:modified>
</cp:coreProperties>
</file>